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39"/>
  </p:notes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9" r:id="rId24"/>
    <p:sldId id="290" r:id="rId25"/>
    <p:sldId id="291" r:id="rId26"/>
    <p:sldId id="294" r:id="rId27"/>
    <p:sldId id="312" r:id="rId28"/>
    <p:sldId id="296" r:id="rId29"/>
    <p:sldId id="298" r:id="rId30"/>
    <p:sldId id="300" r:id="rId31"/>
    <p:sldId id="301" r:id="rId32"/>
    <p:sldId id="302" r:id="rId33"/>
    <p:sldId id="303" r:id="rId34"/>
    <p:sldId id="313" r:id="rId35"/>
    <p:sldId id="305" r:id="rId36"/>
    <p:sldId id="306" r:id="rId37"/>
    <p:sldId id="307" r:id="rId38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gie" initials="AV" lastIdx="1" clrIdx="0"/>
  <p:cmAuthor id="1" name="Meg" initials="M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F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4921907-CB25-4845-B32F-E05FD87E34C2}">
  <a:tblStyle styleId="{64921907-CB25-4845-B32F-E05FD87E34C2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8589" autoAdjust="0"/>
    <p:restoredTop sz="95972" autoAdjust="0"/>
  </p:normalViewPr>
  <p:slideViewPr>
    <p:cSldViewPr>
      <p:cViewPr varScale="1">
        <p:scale>
          <a:sx n="128" d="100"/>
          <a:sy n="128" d="100"/>
        </p:scale>
        <p:origin x="2152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568420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7172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6.1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748016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0212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6.2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17234949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6.3</a:t>
            </a:r>
          </a:p>
        </p:txBody>
      </p:sp>
    </p:spTree>
    <p:extLst>
      <p:ext uri="{BB962C8B-B14F-4D97-AF65-F5344CB8AC3E}">
        <p14:creationId xmlns:p14="http://schemas.microsoft.com/office/powerpoint/2010/main" val="8301733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5" name="Shape 2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92097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1" name="Shape 2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1244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6.3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2700999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3" name="Shape 2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7607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6.3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1304835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6.4</a:t>
            </a:r>
          </a:p>
        </p:txBody>
      </p:sp>
    </p:spTree>
    <p:extLst>
      <p:ext uri="{BB962C8B-B14F-4D97-AF65-F5344CB8AC3E}">
        <p14:creationId xmlns:p14="http://schemas.microsoft.com/office/powerpoint/2010/main" val="915030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47749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67237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6.5</a:t>
            </a:r>
          </a:p>
        </p:txBody>
      </p:sp>
    </p:spTree>
    <p:extLst>
      <p:ext uri="{BB962C8B-B14F-4D97-AF65-F5344CB8AC3E}">
        <p14:creationId xmlns:p14="http://schemas.microsoft.com/office/powerpoint/2010/main" val="8542527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9" name="Shape 3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16658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25" name="Shape 3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6.6</a:t>
            </a:r>
          </a:p>
        </p:txBody>
      </p:sp>
    </p:spTree>
    <p:extLst>
      <p:ext uri="{BB962C8B-B14F-4D97-AF65-F5344CB8AC3E}">
        <p14:creationId xmlns:p14="http://schemas.microsoft.com/office/powerpoint/2010/main" val="19291039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1" name="Shape 3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23352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0" name="Shape 3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02351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62" name="Shape 3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6.6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16439227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74" name="Shape 3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6.7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14080147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86" name="Shape 3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6.7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1841717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92" name="Shape 3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6.7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1469296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30182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6.8</a:t>
            </a:r>
          </a:p>
        </p:txBody>
      </p:sp>
    </p:spTree>
    <p:extLst>
      <p:ext uri="{BB962C8B-B14F-4D97-AF65-F5344CB8AC3E}">
        <p14:creationId xmlns:p14="http://schemas.microsoft.com/office/powerpoint/2010/main" val="11424153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04" name="Shape 4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6.8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12814959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17" name="Shape 4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6.9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7599157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6.9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2481619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29" name="Shape 4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6.9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1476079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1292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6.1</a:t>
            </a:r>
          </a:p>
        </p:txBody>
      </p:sp>
    </p:spTree>
    <p:extLst>
      <p:ext uri="{BB962C8B-B14F-4D97-AF65-F5344CB8AC3E}">
        <p14:creationId xmlns:p14="http://schemas.microsoft.com/office/powerpoint/2010/main" val="273206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3212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6.1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1203867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/>
              <a:t>LO 6.1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73747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4657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Open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 hasCustomPrompt="1"/>
          </p:nvPr>
        </p:nvSpPr>
        <p:spPr>
          <a:xfrm>
            <a:off x="228600" y="152400"/>
            <a:ext cx="8763000" cy="62282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007FA3"/>
              </a:buClr>
              <a:buFont typeface="Times New Roman"/>
              <a:buNone/>
              <a:defRPr sz="3200" b="1" i="0" u="none" strike="noStrike" cap="none" baseline="0">
                <a:solidFill>
                  <a:srgbClr val="007FA3"/>
                </a:solidFill>
                <a:latin typeface="+mj-lt"/>
                <a:ea typeface="Times New Roman"/>
                <a:cs typeface="Times New Roman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r>
              <a:rPr lang="en-US" dirty="0"/>
              <a:t>Psychology: From Inquiry to Understanding</a:t>
            </a:r>
            <a:endParaRPr dirty="0"/>
          </a:p>
        </p:txBody>
      </p:sp>
      <p:sp>
        <p:nvSpPr>
          <p:cNvPr id="19" name="Shape 19"/>
          <p:cNvSpPr txBox="1">
            <a:spLocks noGrp="1"/>
          </p:cNvSpPr>
          <p:nvPr>
            <p:ph type="body" idx="1" hasCustomPrompt="1"/>
          </p:nvPr>
        </p:nvSpPr>
        <p:spPr>
          <a:xfrm>
            <a:off x="228600" y="838200"/>
            <a:ext cx="8229600" cy="47897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2000" b="0" i="0" u="none" strike="noStrike" cap="none" baseline="0">
                <a:solidFill>
                  <a:srgbClr val="007FA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Clr>
                <a:srgbClr val="007FA3"/>
              </a:buClr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Fourth Edition</a:t>
            </a:r>
            <a:endParaRPr dirty="0"/>
          </a:p>
        </p:txBody>
      </p:sp>
      <p:sp>
        <p:nvSpPr>
          <p:cNvPr id="20" name="Shape 20"/>
          <p:cNvSpPr txBox="1">
            <a:spLocks noGrp="1"/>
          </p:cNvSpPr>
          <p:nvPr>
            <p:ph type="body" idx="2" hasCustomPrompt="1"/>
          </p:nvPr>
        </p:nvSpPr>
        <p:spPr>
          <a:xfrm>
            <a:off x="5029200" y="1600200"/>
            <a:ext cx="3657600" cy="1600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Clr>
                <a:srgbClr val="007FA3"/>
              </a:buClr>
              <a:buFont typeface="Noto Sans Symbols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Chapter #</a:t>
            </a:r>
            <a:endParaRPr dirty="0"/>
          </a:p>
        </p:txBody>
      </p:sp>
      <p:sp>
        <p:nvSpPr>
          <p:cNvPr id="21" name="Shape 21"/>
          <p:cNvSpPr txBox="1">
            <a:spLocks noGrp="1"/>
          </p:cNvSpPr>
          <p:nvPr>
            <p:ph type="body" idx="3" hasCustomPrompt="1"/>
          </p:nvPr>
        </p:nvSpPr>
        <p:spPr>
          <a:xfrm>
            <a:off x="5029200" y="3200400"/>
            <a:ext cx="3657600" cy="29257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2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Clr>
                <a:srgbClr val="007FA3"/>
              </a:buClr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Chapter Title </a:t>
            </a:r>
            <a:endParaRPr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07435"/>
            <a:ext cx="3782610" cy="484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8068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457200" y="215371"/>
            <a:ext cx="8229600" cy="10972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007FA3"/>
              </a:buClr>
              <a:buFont typeface="Times New Roman"/>
              <a:buNone/>
              <a:defRPr sz="4000" b="1" i="0" u="none" strike="noStrike" cap="none">
                <a:solidFill>
                  <a:srgbClr val="007FA3"/>
                </a:solidFill>
                <a:latin typeface="+mj-lt"/>
                <a:ea typeface="Times New Roman"/>
                <a:cs typeface="Times New Roman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9539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2514600" y="3086100"/>
            <a:ext cx="4114800" cy="685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2212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63049" cy="1371599"/>
          </a:xfrm>
          <a:prstGeom prst="rect">
            <a:avLst/>
          </a:prstGeom>
          <a:solidFill>
            <a:srgbClr val="D3222A"/>
          </a:solidFill>
          <a:ln w="9525" cap="flat" cmpd="sng">
            <a:solidFill>
              <a:srgbClr val="D3222A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rgbClr val="D3222A"/>
              </a:buClr>
              <a:buSzPct val="100000"/>
              <a:buFont typeface="Times New Roman"/>
              <a:buChar char="•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rgbClr val="89907E"/>
              </a:buClr>
              <a:buSzPct val="100000"/>
              <a:buFont typeface="Verdana"/>
              <a:buChar char="–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085850" marR="0" lvl="2" indent="-107950" algn="l" rtl="0">
              <a:spcBef>
                <a:spcPts val="400"/>
              </a:spcBef>
              <a:spcAft>
                <a:spcPts val="0"/>
              </a:spcAft>
              <a:buClr>
                <a:srgbClr val="BFC2B7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428750" marR="0" lvl="3" indent="-120650" algn="l" rtl="0">
              <a:spcBef>
                <a:spcPts val="360"/>
              </a:spcBef>
              <a:spcAft>
                <a:spcPts val="0"/>
              </a:spcAft>
              <a:buClr>
                <a:srgbClr val="5F6064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771650" marR="0" lvl="4" indent="-120650" algn="l" rtl="0">
              <a:spcBef>
                <a:spcPts val="360"/>
              </a:spcBef>
              <a:spcAft>
                <a:spcPts val="0"/>
              </a:spcAft>
              <a:buClr>
                <a:srgbClr val="89907E"/>
              </a:buClr>
              <a:buSzPct val="100000"/>
              <a:buFont typeface="Times New Roman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28850" marR="0" lvl="5" indent="-120650" algn="l" rtl="0">
              <a:spcBef>
                <a:spcPts val="360"/>
              </a:spcBef>
              <a:spcAft>
                <a:spcPts val="0"/>
              </a:spcAft>
              <a:buClr>
                <a:srgbClr val="2D5E2F"/>
              </a:buClr>
              <a:buSzPct val="100000"/>
              <a:buFont typeface="Times New Roman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686050" marR="0" lvl="6" indent="-120650" algn="l" rtl="0">
              <a:spcBef>
                <a:spcPts val="360"/>
              </a:spcBef>
              <a:spcAft>
                <a:spcPts val="0"/>
              </a:spcAft>
              <a:buClr>
                <a:srgbClr val="2D5E2F"/>
              </a:buClr>
              <a:buSzPct val="100000"/>
              <a:buFont typeface="Times New Roman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143250" marR="0" lvl="7" indent="-120650" algn="l" rtl="0">
              <a:spcBef>
                <a:spcPts val="360"/>
              </a:spcBef>
              <a:spcAft>
                <a:spcPts val="0"/>
              </a:spcAft>
              <a:buClr>
                <a:srgbClr val="2D5E2F"/>
              </a:buClr>
              <a:buSzPct val="100000"/>
              <a:buFont typeface="Times New Roman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00450" marR="0" lvl="8" indent="-120650" algn="l" rtl="0">
              <a:spcBef>
                <a:spcPts val="360"/>
              </a:spcBef>
              <a:spcAft>
                <a:spcPts val="0"/>
              </a:spcAft>
              <a:buClr>
                <a:srgbClr val="2D5E2F"/>
              </a:buClr>
              <a:buSzPct val="100000"/>
              <a:buFont typeface="Times New Roman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rgbClr val="D3222A"/>
              </a:buClr>
              <a:buSzPct val="100000"/>
              <a:buFont typeface="Times New Roman"/>
              <a:buChar char="•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rgbClr val="89907E"/>
              </a:buClr>
              <a:buSzPct val="100000"/>
              <a:buFont typeface="Verdana"/>
              <a:buChar char="–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085850" marR="0" lvl="2" indent="-107950" algn="l" rtl="0">
              <a:spcBef>
                <a:spcPts val="400"/>
              </a:spcBef>
              <a:spcAft>
                <a:spcPts val="0"/>
              </a:spcAft>
              <a:buClr>
                <a:srgbClr val="BFC2B7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428750" marR="0" lvl="3" indent="-120650" algn="l" rtl="0">
              <a:spcBef>
                <a:spcPts val="360"/>
              </a:spcBef>
              <a:spcAft>
                <a:spcPts val="0"/>
              </a:spcAft>
              <a:buClr>
                <a:srgbClr val="5F6064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771650" marR="0" lvl="4" indent="-120650" algn="l" rtl="0">
              <a:spcBef>
                <a:spcPts val="360"/>
              </a:spcBef>
              <a:spcAft>
                <a:spcPts val="0"/>
              </a:spcAft>
              <a:buClr>
                <a:srgbClr val="89907E"/>
              </a:buClr>
              <a:buSzPct val="100000"/>
              <a:buFont typeface="Times New Roman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28850" marR="0" lvl="5" indent="-120650" algn="l" rtl="0">
              <a:spcBef>
                <a:spcPts val="360"/>
              </a:spcBef>
              <a:spcAft>
                <a:spcPts val="0"/>
              </a:spcAft>
              <a:buClr>
                <a:srgbClr val="2D5E2F"/>
              </a:buClr>
              <a:buSzPct val="100000"/>
              <a:buFont typeface="Times New Roman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686050" marR="0" lvl="6" indent="-120650" algn="l" rtl="0">
              <a:spcBef>
                <a:spcPts val="360"/>
              </a:spcBef>
              <a:spcAft>
                <a:spcPts val="0"/>
              </a:spcAft>
              <a:buClr>
                <a:srgbClr val="2D5E2F"/>
              </a:buClr>
              <a:buSzPct val="100000"/>
              <a:buFont typeface="Times New Roman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143250" marR="0" lvl="7" indent="-120650" algn="l" rtl="0">
              <a:spcBef>
                <a:spcPts val="360"/>
              </a:spcBef>
              <a:spcAft>
                <a:spcPts val="0"/>
              </a:spcAft>
              <a:buClr>
                <a:srgbClr val="2D5E2F"/>
              </a:buClr>
              <a:buSzPct val="100000"/>
              <a:buFont typeface="Times New Roman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00450" marR="0" lvl="8" indent="-120650" algn="l" rtl="0">
              <a:spcBef>
                <a:spcPts val="360"/>
              </a:spcBef>
              <a:spcAft>
                <a:spcPts val="0"/>
              </a:spcAft>
              <a:buClr>
                <a:srgbClr val="2D5E2F"/>
              </a:buClr>
              <a:buSzPct val="100000"/>
              <a:buFont typeface="Times New Roman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05858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63049" cy="1371599"/>
          </a:xfrm>
          <a:prstGeom prst="rect">
            <a:avLst/>
          </a:prstGeom>
          <a:solidFill>
            <a:srgbClr val="D3222A"/>
          </a:solidFill>
          <a:ln w="9525" cap="flat" cmpd="sng">
            <a:solidFill>
              <a:srgbClr val="89907E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00" y="5761037"/>
            <a:ext cx="8229600" cy="5635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342900" marR="0" lvl="0" indent="-12700" algn="ctr" rtl="0">
              <a:spcBef>
                <a:spcPts val="280"/>
              </a:spcBef>
              <a:spcAft>
                <a:spcPts val="0"/>
              </a:spcAft>
              <a:buClr>
                <a:srgbClr val="D3222A"/>
              </a:buClr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285750" algn="ctr" rtl="0">
              <a:spcBef>
                <a:spcPts val="280"/>
              </a:spcBef>
              <a:spcAft>
                <a:spcPts val="0"/>
              </a:spcAft>
              <a:buClr>
                <a:srgbClr val="89907E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085850" marR="0" lvl="2" indent="-234950" algn="ctr" rtl="0">
              <a:spcBef>
                <a:spcPts val="280"/>
              </a:spcBef>
              <a:spcAft>
                <a:spcPts val="0"/>
              </a:spcAft>
              <a:buClr>
                <a:srgbClr val="BFC2B7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428750" marR="0" lvl="3" indent="-234950" algn="ctr" rtl="0">
              <a:spcBef>
                <a:spcPts val="280"/>
              </a:spcBef>
              <a:spcAft>
                <a:spcPts val="0"/>
              </a:spcAft>
              <a:buClr>
                <a:srgbClr val="5F6064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771650" marR="0" lvl="4" indent="-234950" algn="ctr" rtl="0">
              <a:spcBef>
                <a:spcPts val="280"/>
              </a:spcBef>
              <a:spcAft>
                <a:spcPts val="0"/>
              </a:spcAft>
              <a:buClr>
                <a:srgbClr val="89907E"/>
              </a:buClr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28850" marR="0" lvl="5" indent="-107950" algn="l" rtl="0">
              <a:spcBef>
                <a:spcPts val="400"/>
              </a:spcBef>
              <a:spcAft>
                <a:spcPts val="0"/>
              </a:spcAft>
              <a:buClr>
                <a:srgbClr val="2D5E2F"/>
              </a:buClr>
              <a:buSzPct val="100000"/>
              <a:buFont typeface="Times New Roman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686050" marR="0" lvl="6" indent="-107950" algn="l" rtl="0">
              <a:spcBef>
                <a:spcPts val="400"/>
              </a:spcBef>
              <a:spcAft>
                <a:spcPts val="0"/>
              </a:spcAft>
              <a:buClr>
                <a:srgbClr val="2D5E2F"/>
              </a:buClr>
              <a:buSzPct val="100000"/>
              <a:buFont typeface="Times New Roman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143250" marR="0" lvl="7" indent="-107950" algn="l" rtl="0">
              <a:spcBef>
                <a:spcPts val="400"/>
              </a:spcBef>
              <a:spcAft>
                <a:spcPts val="0"/>
              </a:spcAft>
              <a:buClr>
                <a:srgbClr val="2D5E2F"/>
              </a:buClr>
              <a:buSzPct val="100000"/>
              <a:buFont typeface="Times New Roman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00450" marR="0" lvl="8" indent="-107950" algn="l" rtl="0">
              <a:spcBef>
                <a:spcPts val="400"/>
              </a:spcBef>
              <a:spcAft>
                <a:spcPts val="0"/>
              </a:spcAft>
              <a:buClr>
                <a:srgbClr val="2D5E2F"/>
              </a:buClr>
              <a:buSzPct val="100000"/>
              <a:buFont typeface="Times New Roman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3357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arning Objective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215371"/>
            <a:ext cx="8229600" cy="10972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007FA3"/>
              </a:buClr>
              <a:buFont typeface="Times New Roman"/>
              <a:buNone/>
              <a:defRPr sz="4000" b="1" i="0" u="none" strike="noStrike" cap="none">
                <a:solidFill>
                  <a:srgbClr val="007FA3"/>
                </a:solidFill>
                <a:latin typeface="+mj-lt"/>
                <a:ea typeface="Times New Roman"/>
                <a:cs typeface="Times New Roman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32" name="Shape 32"/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6032" marR="0" lvl="0" indent="-154432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tabLst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69913" marR="0" lvl="1" indent="-188912" algn="l" rtl="0">
              <a:spcBef>
                <a:spcPts val="600"/>
              </a:spcBef>
              <a:buClr>
                <a:srgbClr val="007FA3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27000" algn="l" rtl="0">
              <a:spcBef>
                <a:spcPts val="600"/>
              </a:spcBef>
              <a:buClr>
                <a:srgbClr val="007FA3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600"/>
              </a:spcBef>
              <a:buClr>
                <a:srgbClr val="007FA3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600"/>
              </a:spcBef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00"/>
              </a:spcBef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00"/>
              </a:spcBef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00"/>
              </a:spcBef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00"/>
              </a:spcBef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6032" marR="0" lvl="0" indent="-154432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97983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215371"/>
            <a:ext cx="8229600" cy="10972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007FA3"/>
              </a:buClr>
              <a:buFont typeface="Times New Roman"/>
              <a:buNone/>
              <a:defRPr sz="4000" b="1" i="0" u="none" strike="noStrike" cap="none">
                <a:solidFill>
                  <a:srgbClr val="007FA3"/>
                </a:solidFill>
                <a:latin typeface="+mj-lt"/>
                <a:ea typeface="Times New Roman"/>
                <a:cs typeface="Times New Roman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6032" marR="0" lvl="0" indent="-154432" algn="l" rtl="0">
              <a:spcBef>
                <a:spcPts val="1500"/>
              </a:spcBef>
              <a:buClr>
                <a:srgbClr val="007FA3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84150" algn="l" rtl="0">
              <a:spcBef>
                <a:spcPts val="600"/>
              </a:spcBef>
              <a:buClr>
                <a:srgbClr val="007FA3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27000" algn="l" rtl="0">
              <a:spcBef>
                <a:spcPts val="600"/>
              </a:spcBef>
              <a:buClr>
                <a:srgbClr val="007FA3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600"/>
              </a:spcBef>
              <a:buClr>
                <a:srgbClr val="007FA3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600"/>
              </a:spcBef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00"/>
              </a:spcBef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00"/>
              </a:spcBef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00"/>
              </a:spcBef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00"/>
              </a:spcBef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2810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0" y="0"/>
            <a:ext cx="9144000" cy="3886200"/>
          </a:xfrm>
          <a:prstGeom prst="rect">
            <a:avLst/>
          </a:prstGeom>
          <a:solidFill>
            <a:srgbClr val="007FA3"/>
          </a:solidFill>
          <a:ln w="25400" cap="flat" cmpd="sng">
            <a:solidFill>
              <a:srgbClr val="007FA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Shape 44"/>
          <p:cNvSpPr txBox="1">
            <a:spLocks noGrp="1"/>
          </p:cNvSpPr>
          <p:nvPr>
            <p:ph type="ctrTitle"/>
          </p:nvPr>
        </p:nvSpPr>
        <p:spPr>
          <a:xfrm>
            <a:off x="685800" y="762000"/>
            <a:ext cx="7772400" cy="28384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3600" b="1" i="0" u="none" strike="noStrike" cap="none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45" name="Shape 45"/>
          <p:cNvSpPr txBox="1">
            <a:spLocks noGrp="1"/>
          </p:cNvSpPr>
          <p:nvPr>
            <p:ph type="subTitle" idx="1"/>
          </p:nvPr>
        </p:nvSpPr>
        <p:spPr>
          <a:xfrm>
            <a:off x="674687" y="3962400"/>
            <a:ext cx="7794625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600"/>
              </a:spcBef>
              <a:buClr>
                <a:srgbClr val="007FA3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600"/>
              </a:spcBef>
              <a:buClr>
                <a:srgbClr val="007FA3"/>
              </a:buClr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600"/>
              </a:spcBef>
              <a:buClr>
                <a:srgbClr val="007FA3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600"/>
              </a:spcBef>
              <a:buClr>
                <a:srgbClr val="007FA3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300"/>
              </a:spcBef>
              <a:buClr>
                <a:srgbClr val="007FA3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spcBef>
                <a:spcPts val="300"/>
              </a:spcBef>
              <a:buClr>
                <a:srgbClr val="007FA3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spcBef>
                <a:spcPts val="300"/>
              </a:spcBef>
              <a:buClr>
                <a:srgbClr val="007FA3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spcBef>
                <a:spcPts val="300"/>
              </a:spcBef>
              <a:buClr>
                <a:srgbClr val="007FA3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08632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224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Learning Objectives and Conte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215371"/>
            <a:ext cx="8229600" cy="62282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007FA3"/>
              </a:buClr>
              <a:buFont typeface="Times New Roman"/>
              <a:buNone/>
              <a:defRPr sz="3400" b="1" i="0" u="none" strike="noStrike" cap="none">
                <a:solidFill>
                  <a:srgbClr val="007FA3"/>
                </a:solidFill>
                <a:latin typeface="+mj-lt"/>
                <a:ea typeface="Times New Roman"/>
                <a:cs typeface="Times New Roman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457200" y="816429"/>
            <a:ext cx="8229600" cy="4027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1600" b="0" i="0" u="none" strike="noStrike" cap="none">
                <a:solidFill>
                  <a:srgbClr val="007FA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Clr>
                <a:srgbClr val="007FA3"/>
              </a:buClr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6032" marR="0" lvl="0" indent="-154432" algn="l" rtl="0">
              <a:spcBef>
                <a:spcPts val="1500"/>
              </a:spcBef>
              <a:buClr>
                <a:srgbClr val="007FA3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84150" algn="l" rtl="0">
              <a:spcBef>
                <a:spcPts val="600"/>
              </a:spcBef>
              <a:buClr>
                <a:srgbClr val="007FA3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27000" algn="l" rtl="0">
              <a:spcBef>
                <a:spcPts val="600"/>
              </a:spcBef>
              <a:buClr>
                <a:srgbClr val="007FA3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600"/>
              </a:spcBef>
              <a:buClr>
                <a:srgbClr val="007FA3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600"/>
              </a:spcBef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00"/>
              </a:spcBef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00"/>
              </a:spcBef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00"/>
              </a:spcBef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00"/>
              </a:spcBef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5540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gure + Capti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007FA3"/>
              </a:buClr>
              <a:buFont typeface="Times New Roman"/>
              <a:buNone/>
              <a:defRPr sz="4000" b="1" i="0" u="none" strike="noStrike" cap="none">
                <a:solidFill>
                  <a:srgbClr val="007FA3"/>
                </a:solidFill>
                <a:latin typeface="+mj-lt"/>
                <a:ea typeface="Times New Roman"/>
                <a:cs typeface="Times New Roman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457200" y="5368160"/>
            <a:ext cx="8229600" cy="9168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Clr>
                <a:srgbClr val="007FA3"/>
              </a:buClr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6553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onte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15371"/>
            <a:ext cx="8229600" cy="10972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007FA3"/>
              </a:buClr>
              <a:buFont typeface="Times New Roman"/>
              <a:buNone/>
              <a:defRPr sz="4000" b="1" i="0" u="none" strike="noStrike" cap="none">
                <a:solidFill>
                  <a:srgbClr val="007FA3"/>
                </a:solidFill>
                <a:latin typeface="+mj-lt"/>
                <a:ea typeface="Times New Roman"/>
                <a:cs typeface="Times New Roman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21637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6032" marR="0" lvl="0" indent="-154432" algn="l" rtl="0">
              <a:spcBef>
                <a:spcPts val="1500"/>
              </a:spcBef>
              <a:buClr>
                <a:srgbClr val="007FA3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84150" algn="l" rtl="0">
              <a:spcBef>
                <a:spcPts val="600"/>
              </a:spcBef>
              <a:buClr>
                <a:srgbClr val="007FA3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27000" algn="l" rtl="0">
              <a:spcBef>
                <a:spcPts val="600"/>
              </a:spcBef>
              <a:buClr>
                <a:srgbClr val="007FA3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600"/>
              </a:spcBef>
              <a:buClr>
                <a:srgbClr val="007FA3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600"/>
              </a:spcBef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39700" algn="l" rtl="0">
              <a:spcBef>
                <a:spcPts val="300"/>
              </a:spcBef>
              <a:buClr>
                <a:srgbClr val="007FA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39700" algn="l" rtl="0">
              <a:spcBef>
                <a:spcPts val="300"/>
              </a:spcBef>
              <a:buClr>
                <a:srgbClr val="007FA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39700" algn="l" rtl="0">
              <a:spcBef>
                <a:spcPts val="300"/>
              </a:spcBef>
              <a:buClr>
                <a:srgbClr val="007FA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39700" algn="l" rtl="0">
              <a:spcBef>
                <a:spcPts val="300"/>
              </a:spcBef>
              <a:buClr>
                <a:srgbClr val="007FA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5" name="Shape 75"/>
          <p:cNvSpPr txBox="1">
            <a:spLocks noGrp="1"/>
          </p:cNvSpPr>
          <p:nvPr>
            <p:ph type="body" idx="2"/>
          </p:nvPr>
        </p:nvSpPr>
        <p:spPr>
          <a:xfrm>
            <a:off x="457200" y="3962400"/>
            <a:ext cx="8229600" cy="21637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6032" marR="0" lvl="0" indent="-154432" algn="l" rtl="0">
              <a:spcBef>
                <a:spcPts val="1500"/>
              </a:spcBef>
              <a:buClr>
                <a:srgbClr val="007FA3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84150" algn="l" rtl="0">
              <a:spcBef>
                <a:spcPts val="600"/>
              </a:spcBef>
              <a:buClr>
                <a:srgbClr val="007FA3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27000" algn="l" rtl="0">
              <a:spcBef>
                <a:spcPts val="600"/>
              </a:spcBef>
              <a:buClr>
                <a:srgbClr val="007FA3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600"/>
              </a:spcBef>
              <a:buClr>
                <a:srgbClr val="007FA3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600"/>
              </a:spcBef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39700" algn="l" rtl="0">
              <a:spcBef>
                <a:spcPts val="300"/>
              </a:spcBef>
              <a:buClr>
                <a:srgbClr val="007FA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39700" algn="l" rtl="0">
              <a:spcBef>
                <a:spcPts val="300"/>
              </a:spcBef>
              <a:buClr>
                <a:srgbClr val="007FA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39700" algn="l" rtl="0">
              <a:spcBef>
                <a:spcPts val="300"/>
              </a:spcBef>
              <a:buClr>
                <a:srgbClr val="007FA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39700" algn="l" rtl="0">
              <a:spcBef>
                <a:spcPts val="300"/>
              </a:spcBef>
              <a:buClr>
                <a:srgbClr val="007FA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5908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685800" y="1447800"/>
            <a:ext cx="7772400" cy="21526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007FA3"/>
              </a:buClr>
              <a:buFont typeface="Times New Roman"/>
              <a:buNone/>
              <a:defRPr sz="4000" b="1" i="0" u="none" strike="noStrike" cap="none">
                <a:solidFill>
                  <a:srgbClr val="007FA3"/>
                </a:solidFill>
                <a:latin typeface="+mj-lt"/>
                <a:ea typeface="Times New Roman"/>
                <a:cs typeface="Times New Roman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74687" y="3962400"/>
            <a:ext cx="7794626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rgbClr val="007FA3"/>
              </a:buClr>
              <a:buFont typeface="Arial"/>
              <a:buNone/>
              <a:defRPr sz="1600" b="0" i="0" u="none" strike="noStrike" cap="none">
                <a:solidFill>
                  <a:srgbClr val="007FA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600"/>
              </a:spcBef>
              <a:buClr>
                <a:srgbClr val="007FA3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600"/>
              </a:spcBef>
              <a:buClr>
                <a:srgbClr val="007FA3"/>
              </a:buClr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600"/>
              </a:spcBef>
              <a:buClr>
                <a:srgbClr val="007FA3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600"/>
              </a:spcBef>
              <a:buClr>
                <a:srgbClr val="007FA3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00"/>
              </a:spcBef>
              <a:buClr>
                <a:srgbClr val="007FA3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300"/>
              </a:spcBef>
              <a:buClr>
                <a:srgbClr val="007FA3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300"/>
              </a:spcBef>
              <a:buClr>
                <a:srgbClr val="007FA3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300"/>
              </a:spcBef>
              <a:buClr>
                <a:srgbClr val="007FA3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7842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15371"/>
            <a:ext cx="8229600" cy="10972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007FA3"/>
              </a:buClr>
              <a:buFont typeface="Times New Roman"/>
              <a:buNone/>
              <a:defRPr sz="3400" b="1" i="0" u="none" strike="noStrike" cap="none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r>
              <a:rPr lang="en-US" sz="4000" dirty="0">
                <a:latin typeface="+mj-lt"/>
              </a:rPr>
              <a:t>Click to add title</a:t>
            </a:r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6032" marR="0" lvl="0" indent="-154432" algn="l" rtl="0">
              <a:spcBef>
                <a:spcPts val="1500"/>
              </a:spcBef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84150" algn="l" rtl="0">
              <a:spcBef>
                <a:spcPts val="600"/>
              </a:spcBef>
              <a:buClr>
                <a:srgbClr val="007FA3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27000" algn="l" rtl="0">
              <a:spcBef>
                <a:spcPts val="600"/>
              </a:spcBef>
              <a:buClr>
                <a:srgbClr val="007FA3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600"/>
              </a:spcBef>
              <a:buClr>
                <a:srgbClr val="007FA3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600"/>
              </a:spcBef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00"/>
              </a:spcBef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00"/>
              </a:spcBef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00"/>
              </a:spcBef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00"/>
              </a:spcBef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/>
              <a:t>Click to add text</a:t>
            </a:r>
            <a:endParaRPr dirty="0"/>
          </a:p>
        </p:txBody>
      </p:sp>
      <p:sp>
        <p:nvSpPr>
          <p:cNvPr id="13" name="Shape 13"/>
          <p:cNvSpPr txBox="1">
            <a:spLocks noGrp="1"/>
          </p:cNvSpPr>
          <p:nvPr>
            <p:ph type="dt" idx="10"/>
          </p:nvPr>
        </p:nvSpPr>
        <p:spPr>
          <a:xfrm>
            <a:off x="6335712" y="113071"/>
            <a:ext cx="2133599" cy="1828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69311" y="113071"/>
            <a:ext cx="551783" cy="1828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Shape 15" descr="Pearson Logo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25001" y="6434394"/>
            <a:ext cx="917999" cy="27991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16"/>
          <p:cNvSpPr txBox="1"/>
          <p:nvPr userDrawn="1"/>
        </p:nvSpPr>
        <p:spPr>
          <a:xfrm>
            <a:off x="1828801" y="6477000"/>
            <a:ext cx="7162799" cy="276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Copyright © 2018, 2014, 2011 Pearson Education, Inc.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8272986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ctr" rtl="0">
        <a:lnSpc>
          <a:spcPct val="100000"/>
        </a:lnSpc>
        <a:spcBef>
          <a:spcPts val="0"/>
        </a:spcBef>
        <a:spcAft>
          <a:spcPts val="0"/>
        </a:spcAft>
        <a:buNone/>
        <a:defRPr sz="4000" b="0" i="0" u="none" strike="noStrike" cap="none" baseline="0">
          <a:solidFill>
            <a:srgbClr val="000000"/>
          </a:solidFill>
          <a:latin typeface="+mj-lt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28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Psychology: From Inquiry to Understanding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Fourth Edition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Chapter 6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lvl="0">
              <a:buClr>
                <a:schemeClr val="dk1"/>
              </a:buClr>
              <a:buSzPct val="25000"/>
            </a:pPr>
            <a:r>
              <a:rPr lang="en-US" sz="4000" dirty="0">
                <a:latin typeface="Verdana"/>
                <a:ea typeface="Verdana"/>
                <a:cs typeface="Verdana"/>
                <a:sym typeface="Verdana"/>
              </a:rPr>
              <a:t>Learning</a:t>
            </a:r>
          </a:p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latin typeface="Verdana"/>
                <a:ea typeface="Verdana"/>
                <a:cs typeface="Verdana"/>
                <a:sym typeface="Verdana"/>
              </a:rPr>
              <a:t>HOW NURTURE CHANGES US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8053D18-2D79-3643-A2F0-8AFA239AB8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624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590"/>
    </mc:Choice>
    <mc:Fallback>
      <p:transition spd="slow" advTm="52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457200" y="215371"/>
            <a:ext cx="8229600" cy="1232429"/>
          </a:xfrm>
        </p:spPr>
        <p:txBody>
          <a:bodyPr/>
          <a:lstStyle/>
          <a:p>
            <a:pPr lvl="0"/>
            <a:r>
              <a:rPr lang="en-US" sz="3600" dirty="0">
                <a:sym typeface="Verdana"/>
              </a:rPr>
              <a:t>Figure 6.3   Acquisition and Extinction</a:t>
            </a:r>
            <a:endParaRPr lang="en-US" sz="3200" dirty="0">
              <a:sym typeface="Verdana"/>
            </a:endParaRPr>
          </a:p>
        </p:txBody>
      </p:sp>
      <p:pic>
        <p:nvPicPr>
          <p:cNvPr id="2" name="Picture 1" descr="&quot;A line graph shows trials in which CS is paired with UCS — (a) Acquisition. Strength of CR increases as the number of trials increases. &#10;A second line graph shows train in which CS is presented without UCS— (b) Extinction. Strength of CR decrease as trials increase.&quot;&#10;.&#10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578" y="1600200"/>
            <a:ext cx="5614844" cy="373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5655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title"/>
          </p:nvPr>
        </p:nvSpPr>
        <p:spPr>
          <a:xfrm>
            <a:off x="457200" y="215371"/>
            <a:ext cx="8229600" cy="1461029"/>
          </a:xfrm>
        </p:spPr>
        <p:txBody>
          <a:bodyPr/>
          <a:lstStyle/>
          <a:p>
            <a:pPr lvl="0"/>
            <a:r>
              <a:rPr lang="en-US" sz="3600" dirty="0">
                <a:sym typeface="Verdana"/>
              </a:rPr>
              <a:t>Principles of Classical Conditioning (2 of 2)</a:t>
            </a:r>
            <a:br>
              <a:rPr lang="en-US" sz="3600" dirty="0">
                <a:sym typeface="Verdana"/>
              </a:rPr>
            </a:br>
            <a:r>
              <a:rPr lang="en-US" sz="1600" dirty="0">
                <a:sym typeface="Verdana"/>
              </a:rPr>
              <a:t>LO 6.1b Explain the major principles and terminology associated with classical conditioning.</a:t>
            </a:r>
          </a:p>
        </p:txBody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>
              <a:sym typeface="Verdana"/>
            </a:endParaRPr>
          </a:p>
          <a:p>
            <a:pPr lvl="0"/>
            <a:r>
              <a:rPr lang="en-US" dirty="0">
                <a:sym typeface="Verdana"/>
              </a:rPr>
              <a:t>Stimulus generalization occurs when similar CSs elicit the same CR.</a:t>
            </a:r>
          </a:p>
          <a:p>
            <a:pPr lvl="1"/>
            <a:r>
              <a:rPr lang="en-US" dirty="0">
                <a:sym typeface="Verdana"/>
              </a:rPr>
              <a:t>Driving a new car</a:t>
            </a:r>
          </a:p>
          <a:p>
            <a:pPr lvl="0"/>
            <a:r>
              <a:rPr lang="en-US" dirty="0">
                <a:sym typeface="Verdana"/>
              </a:rPr>
              <a:t>Stimulus discrimination occurs when one exhibits a particular CR only to certain stimuli, but not to similar others.</a:t>
            </a:r>
          </a:p>
          <a:p>
            <a:pPr lvl="1"/>
            <a:r>
              <a:rPr lang="en-US" dirty="0">
                <a:sym typeface="Verdana"/>
              </a:rPr>
              <a:t>Movie about tornado vs. tornado in real life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24FCCB5-2A38-2F44-9F34-2876B638CC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758303"/>
      </p:ext>
    </p:extLst>
  </p:cSld>
  <p:clrMapOvr>
    <a:masterClrMapping/>
  </p:clrMapOvr>
  <p:transition spd="slow" advTm="864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dirty="0">
                <a:sym typeface="Verdana"/>
              </a:rPr>
              <a:t>Operant/Instrumental Conditioning</a:t>
            </a:r>
            <a:br>
              <a:rPr lang="en-US" dirty="0">
                <a:sym typeface="Verdana"/>
              </a:rPr>
            </a:br>
            <a:r>
              <a:rPr lang="en-US" sz="1600" dirty="0">
                <a:sym typeface="Verdana"/>
              </a:rPr>
              <a:t>LO 6.2a Distinguish operant conditioning from classical conditioning.</a:t>
            </a:r>
          </a:p>
        </p:txBody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>
                <a:sym typeface="Verdana"/>
              </a:rPr>
              <a:t>Learning controlled by the consequences of the organism’s behavior</a:t>
            </a:r>
          </a:p>
          <a:p>
            <a:pPr lvl="0"/>
            <a:r>
              <a:rPr lang="en-US" dirty="0">
                <a:sym typeface="Verdana"/>
              </a:rPr>
              <a:t>The organism gets something because of its response.</a:t>
            </a:r>
          </a:p>
          <a:p>
            <a:pPr lvl="0"/>
            <a:r>
              <a:rPr lang="en-US" dirty="0">
                <a:sym typeface="Verdana"/>
              </a:rPr>
              <a:t>Also known as instrumental conditioning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0A10283-14B1-5247-A45A-02E55EE98D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78861"/>
      </p:ext>
    </p:extLst>
  </p:cSld>
  <p:clrMapOvr>
    <a:masterClrMapping/>
  </p:clrMapOvr>
  <p:transition spd="slow" advTm="4266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3600" dirty="0">
                <a:sym typeface="Verdana"/>
              </a:rPr>
              <a:t>Table 6.2  Distinguishing Operant Conditioning from Classical Conditioning</a:t>
            </a:r>
            <a:br>
              <a:rPr lang="en-US" sz="3600" dirty="0">
                <a:sym typeface="Verdana"/>
              </a:rPr>
            </a:br>
            <a:r>
              <a:rPr lang="en-US" sz="1600" dirty="0">
                <a:sym typeface="Verdana"/>
              </a:rPr>
              <a:t>LO 6.2a Distinguish operant conditioning from classical conditioning.</a:t>
            </a:r>
          </a:p>
        </p:txBody>
      </p:sp>
      <p:graphicFrame>
        <p:nvGraphicFramePr>
          <p:cNvPr id="4" name="Table 3" descr="Comparing Operant and Classical Conditioning&#10;Target behavior is … classical conditioning, elicited automatically; operant conditioning, emitted voluntarily&#10;Reward is … classical conditioning, provided unconditionally; operant conditioning, contingent on behavior&#10;Behavior depends primarily on … classical conditioning, autonomic nervous system; operant conditioning, skeletal muscles&#10;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813418"/>
              </p:ext>
            </p:extLst>
          </p:nvPr>
        </p:nvGraphicFramePr>
        <p:xfrm>
          <a:off x="685800" y="1676400"/>
          <a:ext cx="7696200" cy="38608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6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65200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i="0" u="none" strike="noStrike" cap="none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Classical Conditioning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i="0" u="none" strike="noStrike" cap="none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Operant Conditioning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5200">
                <a:tc>
                  <a:txBody>
                    <a:bodyPr/>
                    <a:lstStyle/>
                    <a:p>
                      <a:r>
                        <a:rPr lang="en-US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Target behavior is 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Elicited automatically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Emitted voluntarily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5200">
                <a:tc>
                  <a:txBody>
                    <a:bodyPr/>
                    <a:lstStyle/>
                    <a:p>
                      <a:r>
                        <a:rPr lang="en-US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Reinforcement  is 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Provided unconditionally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Contingent on behavior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5200">
                <a:tc>
                  <a:txBody>
                    <a:bodyPr/>
                    <a:lstStyle/>
                    <a:p>
                      <a:r>
                        <a:rPr lang="en-US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Behavior depends primarily on 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Autonomic nervous system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Skeletal muscles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E8FB4EB-3074-D147-905A-D600060F53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97891"/>
      </p:ext>
    </p:extLst>
  </p:cSld>
  <p:clrMapOvr>
    <a:masterClrMapping/>
  </p:clrMapOvr>
  <p:transition spd="slow" advTm="5709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dirty="0">
                <a:sym typeface="Verdana"/>
              </a:rPr>
              <a:t>The Law of Effect (1 of 2)</a:t>
            </a:r>
            <a:br>
              <a:rPr lang="en-US" sz="3600" dirty="0">
                <a:sym typeface="Verdana"/>
              </a:rPr>
            </a:br>
            <a:r>
              <a:rPr lang="en-US" sz="1600" dirty="0">
                <a:sym typeface="Verdana"/>
              </a:rPr>
              <a:t>LO 6.2b Describe Thorndike’s law of effect.</a:t>
            </a:r>
          </a:p>
        </p:txBody>
      </p:sp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>
                <a:sym typeface="Verdana"/>
              </a:rPr>
              <a:t>If we’re reinforced for a response, we’re more likely to repeat that response in the future.</a:t>
            </a:r>
          </a:p>
          <a:p>
            <a:pPr lvl="0"/>
            <a:r>
              <a:rPr lang="en-US" dirty="0">
                <a:sym typeface="Verdana"/>
              </a:rPr>
              <a:t>Learning involves an association between a response and a stimulus, with the reinforcing stimulus “stamping in” this connection.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B22E433-DEAA-2D4D-8768-71D72EA587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33422"/>
      </p:ext>
    </p:extLst>
  </p:cSld>
  <p:clrMapOvr>
    <a:masterClrMapping/>
  </p:clrMapOvr>
  <p:transition spd="slow" advTm="16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dirty="0">
                <a:sym typeface="Verdana"/>
              </a:rPr>
              <a:t>The Law of Effect (2 of 2)</a:t>
            </a:r>
            <a:br>
              <a:rPr lang="en-US" sz="3600" dirty="0">
                <a:sym typeface="Verdana"/>
              </a:rPr>
            </a:br>
            <a:r>
              <a:rPr lang="en-US" sz="1600" dirty="0">
                <a:sym typeface="Verdana"/>
              </a:rPr>
              <a:t>LO 6.2b Describe Thorndike’s law of effect.</a:t>
            </a:r>
          </a:p>
        </p:txBody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>
                <a:sym typeface="Verdana"/>
              </a:rPr>
              <a:t>Psychologist E. L. Thorndike formulated the law of effect after experimenting with cats in puzzle boxes.</a:t>
            </a:r>
          </a:p>
          <a:p>
            <a:pPr lvl="0"/>
            <a:r>
              <a:rPr lang="en-US">
                <a:sym typeface="Verdana"/>
              </a:rPr>
              <a:t>Thorndike found no insight in cats. Instead they learned through trial and error.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E0B1C28-DDBF-A94A-9EA9-048AAE553A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17032"/>
      </p:ext>
    </p:extLst>
  </p:cSld>
  <p:clrMapOvr>
    <a:masterClrMapping/>
  </p:clrMapOvr>
  <p:transition spd="slow" advTm="13622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>
            <a:spLocks noGrp="1"/>
          </p:cNvSpPr>
          <p:nvPr>
            <p:ph type="title"/>
          </p:nvPr>
        </p:nvSpPr>
        <p:spPr>
          <a:xfrm>
            <a:off x="457200" y="215371"/>
            <a:ext cx="8229600" cy="851429"/>
          </a:xfrm>
        </p:spPr>
        <p:txBody>
          <a:bodyPr/>
          <a:lstStyle/>
          <a:p>
            <a:pPr lvl="0"/>
            <a:r>
              <a:rPr lang="en-US" sz="3600" dirty="0">
                <a:sym typeface="Verdana"/>
              </a:rPr>
              <a:t>Figure 6.5   Thorndike’s Puzzle Box</a:t>
            </a:r>
          </a:p>
        </p:txBody>
      </p:sp>
      <p:pic>
        <p:nvPicPr>
          <p:cNvPr id="2" name="Picture 1" descr="A picture shows a cat in a box, and if the cat pulls a string, a trap door can open which leads to a bowl of cat food. &#10;&#10;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585" y="1371600"/>
            <a:ext cx="5424830" cy="33528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434ADED-3503-DB4C-85C6-495DC91E44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00518"/>
      </p:ext>
    </p:extLst>
  </p:cSld>
  <p:clrMapOvr>
    <a:masterClrMapping/>
  </p:clrMapOvr>
  <p:transition spd="slow" advTm="3646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dirty="0">
                <a:sym typeface="Verdana"/>
              </a:rPr>
              <a:t>B. F. Skinner and Reinforcement</a:t>
            </a:r>
            <a:br>
              <a:rPr lang="en-US" dirty="0">
                <a:sym typeface="Verdana"/>
              </a:rPr>
            </a:br>
            <a:r>
              <a:rPr lang="en-US" sz="1600" dirty="0">
                <a:sym typeface="Verdana"/>
              </a:rPr>
              <a:t>LO 6.2c Describe reinforcement and its effects on behavior and distinguish negative reinforcement from punishment.</a:t>
            </a:r>
          </a:p>
        </p:txBody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>
                <a:sym typeface="Verdana"/>
              </a:rPr>
              <a:t>Followed up on Thorndike’s work on the law of effect</a:t>
            </a:r>
          </a:p>
          <a:p>
            <a:pPr lvl="0"/>
            <a:r>
              <a:rPr lang="en-US" dirty="0">
                <a:sym typeface="Verdana"/>
              </a:rPr>
              <a:t>Designed the Skinner box (or operant chamber) to record organisms’ activities more effectively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491120E-A9E7-7046-A0E5-EAB2B45FAA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24216"/>
      </p:ext>
    </p:extLst>
  </p:cSld>
  <p:clrMapOvr>
    <a:masterClrMapping/>
  </p:clrMapOvr>
  <p:transition spd="slow" advTm="675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2800" dirty="0">
                <a:sym typeface="Verdana"/>
              </a:rPr>
              <a:t>Figure 6.7   Rat in Skinner Box and Electronic Device for Recording the Rat’s Behavior</a:t>
            </a:r>
          </a:p>
        </p:txBody>
      </p:sp>
      <p:pic>
        <p:nvPicPr>
          <p:cNvPr id="2" name="Picture 1" descr="A rat is in a box and has two buttons, a red and a green, and a bar below it. Behind the red button is a food container that can be dispensed into the food tray, and a water container behind the green button and a water dispenser. A wire connects from the box to a recording device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65" y="1828800"/>
            <a:ext cx="7450269" cy="25654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E21DC21-3078-0645-A6A2-178A6B675A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572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>
            <a:spLocks noGrp="1"/>
          </p:cNvSpPr>
          <p:nvPr>
            <p:ph type="title"/>
          </p:nvPr>
        </p:nvSpPr>
        <p:spPr>
          <a:xfrm>
            <a:off x="457200" y="215371"/>
            <a:ext cx="8229600" cy="1461029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>
                <a:sym typeface="Verdana"/>
              </a:rPr>
              <a:t>Terminology of Operant Conditioning (1 of 5)</a:t>
            </a:r>
            <a:br>
              <a:rPr lang="en-US" dirty="0">
                <a:sym typeface="Verdana"/>
              </a:rPr>
            </a:br>
            <a:r>
              <a:rPr lang="en-US" sz="1600" dirty="0">
                <a:sym typeface="Verdana"/>
              </a:rPr>
              <a:t>LO 6.2c Describe reinforcement and its effects on behavior and distinguish</a:t>
            </a:r>
            <a:br>
              <a:rPr lang="en-US" sz="1600" dirty="0">
                <a:sym typeface="Verdana"/>
              </a:rPr>
            </a:br>
            <a:r>
              <a:rPr lang="en-US" sz="1600" dirty="0">
                <a:sym typeface="Verdana"/>
              </a:rPr>
              <a:t>negative reinforcement from punishment.</a:t>
            </a:r>
          </a:p>
        </p:txBody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>
              <a:sym typeface="Verdana"/>
            </a:endParaRPr>
          </a:p>
          <a:p>
            <a:pPr lvl="0"/>
            <a:r>
              <a:rPr lang="en-US" dirty="0">
                <a:sym typeface="Verdana"/>
              </a:rPr>
              <a:t>Reinforcements are outcomes that </a:t>
            </a:r>
            <a:r>
              <a:rPr lang="en-US" b="1" dirty="0">
                <a:sym typeface="Verdana"/>
              </a:rPr>
              <a:t>increase </a:t>
            </a:r>
            <a:r>
              <a:rPr lang="en-US" dirty="0">
                <a:sym typeface="Verdana"/>
              </a:rPr>
              <a:t>the probability of a response.</a:t>
            </a:r>
          </a:p>
          <a:p>
            <a:pPr lvl="0"/>
            <a:r>
              <a:rPr lang="en-US" dirty="0">
                <a:sym typeface="Verdana"/>
              </a:rPr>
              <a:t>Positive reinforcement involves giving a stimulus.</a:t>
            </a:r>
          </a:p>
          <a:p>
            <a:pPr lvl="0"/>
            <a:r>
              <a:rPr lang="en-US" dirty="0">
                <a:sym typeface="Verdana"/>
              </a:rPr>
              <a:t>Negative reinforcement involves taking away a stimulus.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F51F56C-E352-2A44-9B79-DAA0F092A1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233590"/>
      </p:ext>
    </p:extLst>
  </p:cSld>
  <p:clrMapOvr>
    <a:masterClrMapping/>
  </p:clrMapOvr>
  <p:transition spd="slow" advTm="11089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dirty="0">
                <a:sym typeface="Verdana"/>
              </a:rPr>
              <a:t>Learning</a:t>
            </a:r>
            <a:br>
              <a:rPr lang="en-US" dirty="0">
                <a:sym typeface="Verdana"/>
              </a:rPr>
            </a:br>
            <a:r>
              <a:rPr lang="en-US" sz="1600" dirty="0">
                <a:sym typeface="Verdana"/>
              </a:rPr>
              <a:t>LO 6.1a Describe Pavlov’s model of classical conditioning and discriminate conditioned stimuli and responses from unconditioned stimuli and responses.</a:t>
            </a:r>
          </a:p>
        </p:txBody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>
              <a:sym typeface="Verdana"/>
            </a:endParaRPr>
          </a:p>
          <a:p>
            <a:pPr lvl="0"/>
            <a:endParaRPr lang="en-US" dirty="0">
              <a:sym typeface="Verdana"/>
            </a:endParaRPr>
          </a:p>
          <a:p>
            <a:pPr lvl="0"/>
            <a:r>
              <a:rPr lang="en-US" sz="3200" dirty="0">
                <a:sym typeface="Verdana"/>
              </a:rPr>
              <a:t>Relatively permanent change in an organism’s behavior or thought as a result of experience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5D48585-A413-C840-91E3-A793BFB21E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91615"/>
      </p:ext>
    </p:extLst>
  </p:cSld>
  <p:clrMapOvr>
    <a:masterClrMapping/>
  </p:clrMapOvr>
  <p:transition spd="slow" advTm="8773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>
            <a:spLocks noGrp="1"/>
          </p:cNvSpPr>
          <p:nvPr>
            <p:ph type="title"/>
          </p:nvPr>
        </p:nvSpPr>
        <p:spPr>
          <a:xfrm>
            <a:off x="457200" y="215371"/>
            <a:ext cx="8229600" cy="1461029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>
                <a:sym typeface="Verdana"/>
              </a:rPr>
              <a:t>Terminology of Operant Conditioning (2 of 5)</a:t>
            </a:r>
            <a:br>
              <a:rPr lang="en-US" dirty="0">
                <a:sym typeface="Verdana"/>
              </a:rPr>
            </a:br>
            <a:r>
              <a:rPr lang="en-US" sz="1600" dirty="0">
                <a:sym typeface="Verdana"/>
              </a:rPr>
              <a:t>LO 6.2c Describe reinforcement and its effects on behavior and distinguish negative reinforcement from punishment.</a:t>
            </a:r>
          </a:p>
        </p:txBody>
      </p:sp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>
              <a:sym typeface="Verdana"/>
            </a:endParaRPr>
          </a:p>
          <a:p>
            <a:pPr lvl="0"/>
            <a:r>
              <a:rPr lang="en-US" dirty="0">
                <a:sym typeface="Verdana"/>
              </a:rPr>
              <a:t>Punishment is any outcome that decreases the probability of a response.</a:t>
            </a:r>
          </a:p>
          <a:p>
            <a:pPr lvl="0"/>
            <a:r>
              <a:rPr lang="en-US" dirty="0">
                <a:sym typeface="Verdana"/>
              </a:rPr>
              <a:t>Like reinforcement, it can be positive or negative.</a:t>
            </a:r>
          </a:p>
          <a:p>
            <a:pPr lvl="0"/>
            <a:r>
              <a:rPr lang="en-US" dirty="0">
                <a:sym typeface="Verdana"/>
              </a:rPr>
              <a:t>Disciplinary actions are punishments only if they decrease the chance of the behavior happening again.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FDD655E-2B49-C849-B1AE-31F9192059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65790"/>
      </p:ext>
    </p:extLst>
  </p:cSld>
  <p:clrMapOvr>
    <a:masterClrMapping/>
  </p:clrMapOvr>
  <p:transition spd="slow" advTm="7295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3100" dirty="0">
                <a:sym typeface="Verdana"/>
              </a:rPr>
              <a:t>Table 6.3  Terminology of Operant Conditioning (3 of 5)</a:t>
            </a:r>
            <a:br>
              <a:rPr lang="en-US" sz="3100" dirty="0">
                <a:sym typeface="Verdana"/>
              </a:rPr>
            </a:br>
            <a:r>
              <a:rPr lang="en-US" sz="1600" dirty="0">
                <a:sym typeface="Verdana"/>
              </a:rPr>
              <a:t>LO 6.2c Describe reinforcement and its effects on behavior and distinguish negative reinforcement from punishment.</a:t>
            </a:r>
          </a:p>
        </p:txBody>
      </p:sp>
      <p:graphicFrame>
        <p:nvGraphicFramePr>
          <p:cNvPr id="4" name="Table 3" descr="Distinguishing Reinforcement From Punishment&#10;Positive Reinforcement— procedure: presenting a stimulus; effect on behavior: increases target behavior; Typical Example: Giving a gold star on homework, resulting in a student studying more&#10;Negative Reinforcement— procedure: removing a stimulus; effect on behavior: increases target behavior; Typical Example: Static on phone subsides when you stand in a specific spot in your room, causing you to stand there more often to decrease the static&#10;Positive Punishment— procedure: presenting a stimulus; effect on behavior: decreases target behavior; Typical Example: Scolding by a pet owner, reducing a dog’s habit of chewing on shoes&#10;Negative Punishment— procedure: removing a stimulus; effect on behavior: decreases target behavior; Typical Example: Taking away a favorite toy, stopping a child from throwing future tantrums&#10;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0133265"/>
              </p:ext>
            </p:extLst>
          </p:nvPr>
        </p:nvGraphicFramePr>
        <p:xfrm>
          <a:off x="228600" y="1524000"/>
          <a:ext cx="8610600" cy="45720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i="0" u="none" strike="noStrike" cap="none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Procedure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i="0" u="none" strike="noStrike" cap="none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Effect on behavior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i="0" u="none" strike="noStrike" cap="none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Typical Example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5520">
                <a:tc>
                  <a:txBody>
                    <a:bodyPr/>
                    <a:lstStyle/>
                    <a:p>
                      <a:r>
                        <a:rPr lang="en-US" sz="1400" b="1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Positive Reinforcement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Presenting a stimulus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Increases target behavior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Giving a gold star on</a:t>
                      </a:r>
                    </a:p>
                    <a:p>
                      <a:r>
                        <a:rPr lang="en-US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homework, resulting in a</a:t>
                      </a:r>
                    </a:p>
                    <a:p>
                      <a:r>
                        <a:rPr lang="en-US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student studying more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5520">
                <a:tc>
                  <a:txBody>
                    <a:bodyPr/>
                    <a:lstStyle/>
                    <a:p>
                      <a:r>
                        <a:rPr lang="en-US" sz="1400" b="1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Negative Reinforcement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Removing a stimulus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Increases target behavior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Static on phone subsides when you stand in a specific spot in your room, causing you to stand there more often to decrease the static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5520">
                <a:tc>
                  <a:txBody>
                    <a:bodyPr/>
                    <a:lstStyle/>
                    <a:p>
                      <a:r>
                        <a:rPr lang="en-US" sz="1400" b="1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Positive Punishment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Presenting a stimulus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Decreases target behavior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Scolding by a pet owner,</a:t>
                      </a:r>
                    </a:p>
                    <a:p>
                      <a:r>
                        <a:rPr lang="en-US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reducing a dog’s habit of</a:t>
                      </a:r>
                    </a:p>
                    <a:p>
                      <a:r>
                        <a:rPr lang="en-US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chewing on shoes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5520">
                <a:tc>
                  <a:txBody>
                    <a:bodyPr/>
                    <a:lstStyle/>
                    <a:p>
                      <a:r>
                        <a:rPr lang="en-US" sz="1400" b="1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Negative Punishment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Removing a stimulus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Decreases target behavior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Taking away a favorite toy, stopping a child from</a:t>
                      </a:r>
                    </a:p>
                    <a:p>
                      <a:r>
                        <a:rPr lang="en-US" sz="14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throwing future tantrums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4533E6C-EE91-5E4C-BD0B-3E1F36F86E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00658"/>
      </p:ext>
    </p:extLst>
  </p:cSld>
  <p:clrMapOvr>
    <a:masterClrMapping/>
  </p:clrMapOvr>
  <p:transition spd="slow" advTm="3583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>
            <a:spLocks noGrp="1"/>
          </p:cNvSpPr>
          <p:nvPr>
            <p:ph type="title"/>
          </p:nvPr>
        </p:nvSpPr>
        <p:spPr>
          <a:xfrm>
            <a:off x="457200" y="152401"/>
            <a:ext cx="8229600" cy="1524000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>
                <a:sym typeface="Verdana"/>
              </a:rPr>
              <a:t>Terminology of Operant Conditioning (4 of 5) </a:t>
            </a:r>
            <a:br>
              <a:rPr lang="en-US" dirty="0">
                <a:sym typeface="Verdana"/>
              </a:rPr>
            </a:br>
            <a:r>
              <a:rPr lang="en-US" sz="1600" dirty="0">
                <a:sym typeface="Verdana"/>
              </a:rPr>
              <a:t>LO 6.2c Describe reinforcement and its effects on behavior and distinguish negative reinforcement from punishment.</a:t>
            </a:r>
          </a:p>
        </p:txBody>
      </p:sp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>
              <a:sym typeface="Verdana"/>
            </a:endParaRPr>
          </a:p>
          <a:p>
            <a:pPr lvl="0"/>
            <a:r>
              <a:rPr lang="en-US" dirty="0">
                <a:sym typeface="Verdana"/>
              </a:rPr>
              <a:t>Behaviorists argue that punishment is much less effective than reinforcement in modifying human behavior.</a:t>
            </a:r>
          </a:p>
          <a:p>
            <a:pPr lvl="0"/>
            <a:r>
              <a:rPr lang="en-US" dirty="0">
                <a:sym typeface="Verdana"/>
              </a:rPr>
              <a:t>Punishment has several disadvantages</a:t>
            </a:r>
          </a:p>
          <a:p>
            <a:pPr lvl="1"/>
            <a:r>
              <a:rPr lang="en-US" dirty="0">
                <a:sym typeface="Verdana"/>
              </a:rPr>
              <a:t>Only tells what not to do</a:t>
            </a:r>
          </a:p>
          <a:p>
            <a:pPr lvl="1"/>
            <a:r>
              <a:rPr lang="en-US" dirty="0">
                <a:sym typeface="Verdana"/>
              </a:rPr>
              <a:t>Creates anxiety</a:t>
            </a:r>
          </a:p>
          <a:p>
            <a:pPr lvl="1"/>
            <a:r>
              <a:rPr lang="en-US" dirty="0">
                <a:sym typeface="Verdana"/>
              </a:rPr>
              <a:t>Encourages subversive behavior</a:t>
            </a:r>
          </a:p>
          <a:p>
            <a:pPr lvl="1"/>
            <a:r>
              <a:rPr lang="en-US" dirty="0">
                <a:sym typeface="Verdana"/>
              </a:rPr>
              <a:t>May provide model for aggressive behavior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B57DA30-8495-7E48-B51F-817802EC06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97897"/>
      </p:ext>
    </p:extLst>
  </p:cSld>
  <p:clrMapOvr>
    <a:masterClrMapping/>
  </p:clrMapOvr>
  <p:transition spd="slow" advTm="9467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dirty="0">
                <a:sym typeface="Verdana"/>
              </a:rPr>
              <a:t>Schedules of Reinforcement (1 of 3)</a:t>
            </a:r>
            <a:br>
              <a:rPr lang="en-US" sz="3600" dirty="0">
                <a:sym typeface="Verdana"/>
              </a:rPr>
            </a:br>
            <a:r>
              <a:rPr lang="en-US" sz="1600" dirty="0">
                <a:sym typeface="Verdana"/>
              </a:rPr>
              <a:t>LO 6.2d Identify the four schedules of reinforcement and the response pattern associated with each.</a:t>
            </a:r>
          </a:p>
        </p:txBody>
      </p:sp>
      <p:sp>
        <p:nvSpPr>
          <p:cNvPr id="322" name="Shape 32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>
                <a:sym typeface="Verdana"/>
              </a:rPr>
              <a:t>Refers to the pattern of delivering reinforcements</a:t>
            </a:r>
          </a:p>
          <a:p>
            <a:pPr lvl="0"/>
            <a:r>
              <a:rPr lang="en-US" dirty="0">
                <a:sym typeface="Verdana"/>
              </a:rPr>
              <a:t>Continuous reinforcement is typically used to establish a new behavior.</a:t>
            </a:r>
          </a:p>
          <a:p>
            <a:pPr lvl="0"/>
            <a:r>
              <a:rPr lang="en-US" dirty="0">
                <a:sym typeface="Verdana"/>
              </a:rPr>
              <a:t>Partial reinforcement occurs when we reinforce responses only some of the time.</a:t>
            </a:r>
          </a:p>
          <a:p>
            <a:pPr lvl="1"/>
            <a:r>
              <a:rPr lang="en-US" dirty="0">
                <a:sym typeface="Verdana"/>
              </a:rPr>
              <a:t>More resistant to extinction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EF25C48-FB72-2B44-B50C-01631F43D3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1593"/>
      </p:ext>
    </p:extLst>
  </p:cSld>
  <p:clrMapOvr>
    <a:masterClrMapping/>
  </p:clrMapOvr>
  <p:transition spd="slow" advTm="688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dirty="0">
                <a:sym typeface="Verdana"/>
              </a:rPr>
              <a:t>Schedules of Reinforcement (2 of 3)</a:t>
            </a:r>
            <a:br>
              <a:rPr lang="en-US" dirty="0">
                <a:sym typeface="Verdana"/>
              </a:rPr>
            </a:br>
            <a:r>
              <a:rPr lang="en-US" sz="1600" dirty="0">
                <a:sym typeface="Verdana"/>
              </a:rPr>
              <a:t>LO 6.2d Identify the four schedules of reinforcement and the response pattern associated with each.</a:t>
            </a:r>
          </a:p>
        </p:txBody>
      </p:sp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>
                <a:sym typeface="Verdana"/>
              </a:rPr>
              <a:t>Vary along two dimensions</a:t>
            </a:r>
          </a:p>
          <a:p>
            <a:pPr lvl="1"/>
            <a:r>
              <a:rPr lang="en-US">
                <a:sym typeface="Verdana"/>
              </a:rPr>
              <a:t>Consistency of administering reinforcement</a:t>
            </a:r>
          </a:p>
          <a:p>
            <a:pPr lvl="2"/>
            <a:r>
              <a:rPr lang="en-US">
                <a:sym typeface="Verdana"/>
              </a:rPr>
              <a:t>Fixed or variable</a:t>
            </a:r>
          </a:p>
          <a:p>
            <a:pPr lvl="1"/>
            <a:r>
              <a:rPr lang="en-US">
                <a:sym typeface="Verdana"/>
              </a:rPr>
              <a:t>The basis of administering reinforcement</a:t>
            </a:r>
          </a:p>
          <a:p>
            <a:pPr lvl="2"/>
            <a:r>
              <a:rPr lang="en-US">
                <a:sym typeface="Verdana"/>
              </a:rPr>
              <a:t>Ratio or interval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F90AF4C-5CE6-AB42-87AA-1E9FCFABCC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66881"/>
      </p:ext>
    </p:extLst>
  </p:cSld>
  <p:clrMapOvr>
    <a:masterClrMapping/>
  </p:clrMapOvr>
  <p:transition spd="slow" advTm="6101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dirty="0">
                <a:sym typeface="Verdana"/>
              </a:rPr>
              <a:t>Schedules of Reinforcement (3 of 3)</a:t>
            </a:r>
            <a:br>
              <a:rPr lang="en-US" dirty="0">
                <a:sym typeface="Verdana"/>
              </a:rPr>
            </a:br>
            <a:r>
              <a:rPr lang="en-US" sz="1600" dirty="0">
                <a:sym typeface="Verdana"/>
              </a:rPr>
              <a:t>LO 6.2d Identify the four schedules of reinforcement and the response pattern associated with each.</a:t>
            </a:r>
          </a:p>
        </p:txBody>
      </p:sp>
      <p:sp>
        <p:nvSpPr>
          <p:cNvPr id="334" name="Shape 334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>
                <a:sym typeface="Verdana"/>
              </a:rPr>
              <a:t>Fixed ratio—reinforcement after a set number of responses</a:t>
            </a:r>
          </a:p>
          <a:p>
            <a:pPr lvl="0"/>
            <a:r>
              <a:rPr lang="en-US" dirty="0">
                <a:sym typeface="Verdana"/>
              </a:rPr>
              <a:t>Variable ratio—reinforcement after specific number of responses, on average</a:t>
            </a:r>
          </a:p>
          <a:p>
            <a:pPr lvl="0"/>
            <a:r>
              <a:rPr lang="en-US" dirty="0">
                <a:sym typeface="Verdana"/>
              </a:rPr>
              <a:t>Fixed interval—reinforcement after specific amount of time</a:t>
            </a:r>
          </a:p>
          <a:p>
            <a:pPr lvl="0"/>
            <a:r>
              <a:rPr lang="en-US" dirty="0">
                <a:sym typeface="Verdana"/>
              </a:rPr>
              <a:t>Variable interval—reinforcement after an average time interval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AE8DDDB-5745-2148-91D1-0A5850DDF2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939487"/>
      </p:ext>
    </p:extLst>
  </p:cSld>
  <p:clrMapOvr>
    <a:masterClrMapping/>
  </p:clrMapOvr>
  <p:transition spd="slow" advTm="1530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457200" y="215371"/>
            <a:ext cx="8229600" cy="1384829"/>
          </a:xfrm>
        </p:spPr>
        <p:txBody>
          <a:bodyPr/>
          <a:lstStyle/>
          <a:p>
            <a:pPr lvl="0"/>
            <a:r>
              <a:rPr lang="en-US" sz="3600" dirty="0">
                <a:sym typeface="Verdana"/>
              </a:rPr>
              <a:t>Applications of Operant Conditioning to Daily Life (2 of 2)</a:t>
            </a:r>
            <a:br>
              <a:rPr lang="en-US" sz="3600" dirty="0">
                <a:sym typeface="Verdana"/>
              </a:rPr>
            </a:br>
            <a:r>
              <a:rPr lang="en-US" sz="1600" dirty="0">
                <a:sym typeface="Verdana"/>
              </a:rPr>
              <a:t>LO 6.2e Describe some applications of operant conditioning.</a:t>
            </a: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>
              <a:sym typeface="Verdana"/>
            </a:endParaRPr>
          </a:p>
          <a:p>
            <a:pPr marL="101600" lvl="0" indent="0">
              <a:buNone/>
            </a:pPr>
            <a:r>
              <a:rPr lang="en-US" dirty="0">
                <a:sym typeface="Verdana"/>
              </a:rPr>
              <a:t>Training using shaping</a:t>
            </a:r>
          </a:p>
          <a:p>
            <a:pPr marL="101600" lvl="0" indent="0">
              <a:buNone/>
            </a:pPr>
            <a:r>
              <a:rPr lang="en-US" dirty="0">
                <a:sym typeface="Verdana"/>
              </a:rPr>
              <a:t>Using token economies in clinical settings to shape desired behaviors</a:t>
            </a:r>
          </a:p>
          <a:p>
            <a:pPr lvl="1"/>
            <a:r>
              <a:rPr lang="en-US" dirty="0">
                <a:sym typeface="Verdana"/>
              </a:rPr>
              <a:t>Primary and secondary reinforcers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980F422-01E0-2E4D-9658-1E671D2F36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113309"/>
      </p:ext>
    </p:extLst>
  </p:cSld>
  <p:clrMapOvr>
    <a:masterClrMapping/>
  </p:clrMapOvr>
  <p:transition spd="slow" advTm="1806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0" dirty="0"/>
              <a:t>6.3: Cognitive Models of Learning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101600" lvl="0">
              <a:tabLst>
                <a:tab pos="1025525" algn="l"/>
                <a:tab pos="1206500" algn="l"/>
              </a:tabLst>
            </a:pPr>
            <a:r>
              <a:rPr lang="en-US" b="1" dirty="0">
                <a:solidFill>
                  <a:srgbClr val="7030A0"/>
                </a:solidFill>
                <a:sym typeface="Verdana"/>
              </a:rPr>
              <a:t>6.3a</a:t>
            </a:r>
            <a:r>
              <a:rPr lang="en-US" dirty="0">
                <a:sym typeface="Verdana"/>
              </a:rPr>
              <a:t>	Outline the evidence that supports latent learning and 	observational learning.</a:t>
            </a:r>
          </a:p>
          <a:p>
            <a:pPr marL="1208088" lvl="0" indent="-1104900">
              <a:tabLst>
                <a:tab pos="1025525" algn="l"/>
              </a:tabLst>
            </a:pPr>
            <a:r>
              <a:rPr lang="en-US" b="1" dirty="0">
                <a:solidFill>
                  <a:srgbClr val="7030A0"/>
                </a:solidFill>
                <a:sym typeface="Verdana"/>
              </a:rPr>
              <a:t>6.3b</a:t>
            </a:r>
            <a:r>
              <a:rPr lang="en-US" dirty="0">
                <a:sym typeface="Verdana"/>
              </a:rPr>
              <a:t>	Identify evidence of insight learning.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4FB3A8D-3DBE-2643-BF54-63FDA38C6B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9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76"/>
    </mc:Choice>
    <mc:Fallback>
      <p:transition spd="slow" advTm="23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dirty="0">
                <a:sym typeface="Verdana"/>
              </a:rPr>
              <a:t>Cognitive Models of Learning</a:t>
            </a:r>
            <a:br>
              <a:rPr lang="en-US" sz="3600" dirty="0">
                <a:sym typeface="Verdana"/>
              </a:rPr>
            </a:br>
            <a:r>
              <a:rPr lang="en-US" sz="1600" dirty="0">
                <a:sym typeface="Verdana"/>
              </a:rPr>
              <a:t>LO 6.3a Outline the evidence that supports latent learning and observational learning.</a:t>
            </a:r>
          </a:p>
        </p:txBody>
      </p:sp>
      <p:sp>
        <p:nvSpPr>
          <p:cNvPr id="365" name="Shape 365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>
                <a:sym typeface="Verdana"/>
              </a:rPr>
              <a:t>Early behaviorists did not believe that thinking played a significant role in learning.</a:t>
            </a:r>
          </a:p>
          <a:p>
            <a:pPr lvl="0"/>
            <a:r>
              <a:rPr lang="en-US" dirty="0">
                <a:sym typeface="Verdana"/>
              </a:rPr>
              <a:t>Argued that thinking and emotions are just covert behaviors</a:t>
            </a:r>
          </a:p>
          <a:p>
            <a:pPr lvl="0"/>
            <a:r>
              <a:rPr lang="en-US" dirty="0">
                <a:sym typeface="Verdana"/>
              </a:rPr>
              <a:t>Today, psychologists acknowledge at least some role for cognitions.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448DAC9-F477-8047-B587-25D61F8D4F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35087"/>
      </p:ext>
    </p:extLst>
  </p:cSld>
  <p:clrMapOvr>
    <a:masterClrMapping/>
  </p:clrMapOvr>
  <p:transition spd="slow" advTm="4789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dirty="0">
                <a:sym typeface="Verdana"/>
              </a:rPr>
              <a:t>Latent Learning (1 of 2)</a:t>
            </a:r>
            <a:br>
              <a:rPr lang="en-US" sz="3600" dirty="0">
                <a:sym typeface="Verdana"/>
              </a:rPr>
            </a:br>
            <a:r>
              <a:rPr lang="en-US" sz="1600" dirty="0">
                <a:sym typeface="Verdana"/>
              </a:rPr>
              <a:t>LO 6.3a Outline the evidence that supports latent learning and observational learning.</a:t>
            </a:r>
          </a:p>
        </p:txBody>
      </p:sp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>
                <a:sym typeface="Verdana"/>
              </a:rPr>
              <a:t>Refers to learning that is not directly observable</a:t>
            </a:r>
          </a:p>
          <a:p>
            <a:pPr lvl="1"/>
            <a:r>
              <a:rPr lang="en-US" dirty="0">
                <a:sym typeface="Verdana"/>
              </a:rPr>
              <a:t>Competence vs. performance</a:t>
            </a:r>
          </a:p>
          <a:p>
            <a:pPr lvl="0"/>
            <a:r>
              <a:rPr lang="en-US" dirty="0">
                <a:sym typeface="Verdana"/>
              </a:rPr>
              <a:t>Implies that reinforcement is not necessary for learning to occur</a:t>
            </a:r>
          </a:p>
          <a:p>
            <a:pPr lvl="1"/>
            <a:r>
              <a:rPr lang="en-US" dirty="0" err="1">
                <a:sym typeface="Verdana"/>
              </a:rPr>
              <a:t>Tolman</a:t>
            </a:r>
            <a:r>
              <a:rPr lang="en-US" dirty="0">
                <a:sym typeface="Verdana"/>
              </a:rPr>
              <a:t> &amp; </a:t>
            </a:r>
            <a:r>
              <a:rPr lang="en-US" dirty="0" err="1">
                <a:sym typeface="Verdana"/>
              </a:rPr>
              <a:t>Honzik’s</a:t>
            </a:r>
            <a:r>
              <a:rPr lang="en-US" dirty="0">
                <a:sym typeface="Verdana"/>
              </a:rPr>
              <a:t> maze trials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564483B-FEF7-A74B-BEF6-A1DFE99C47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9684"/>
      </p:ext>
    </p:extLst>
  </p:cSld>
  <p:clrMapOvr>
    <a:masterClrMapping/>
  </p:clrMapOvr>
  <p:transition spd="slow" advTm="20424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dirty="0">
                <a:sym typeface="Verdana"/>
              </a:rPr>
              <a:t>Classical Conditioning</a:t>
            </a:r>
            <a:br>
              <a:rPr lang="en-US" dirty="0">
                <a:sym typeface="Verdana"/>
              </a:rPr>
            </a:br>
            <a:r>
              <a:rPr lang="en-US" sz="1600" dirty="0">
                <a:sym typeface="Verdana"/>
              </a:rPr>
              <a:t>LO 6.1a Describe Pavlov’s model of classical conditioning and discriminate conditioned stimuli and responses from unconditioned stimuli and responses.</a:t>
            </a:r>
          </a:p>
        </p:txBody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>
                <a:sym typeface="Verdana"/>
              </a:rPr>
              <a:t>Large amounts of learning occur though association.</a:t>
            </a:r>
          </a:p>
          <a:p>
            <a:pPr lvl="0"/>
            <a:r>
              <a:rPr lang="en-US" dirty="0">
                <a:sym typeface="Verdana"/>
              </a:rPr>
              <a:t>The British </a:t>
            </a:r>
            <a:r>
              <a:rPr lang="en-US" dirty="0" err="1">
                <a:sym typeface="Verdana"/>
              </a:rPr>
              <a:t>Associationists</a:t>
            </a:r>
            <a:r>
              <a:rPr lang="en-US" dirty="0">
                <a:sym typeface="Verdana"/>
              </a:rPr>
              <a:t> believed we acquired most knowledge via conditioning.</a:t>
            </a:r>
          </a:p>
          <a:p>
            <a:pPr lvl="0"/>
            <a:r>
              <a:rPr lang="en-US" dirty="0">
                <a:sym typeface="Verdana"/>
              </a:rPr>
              <a:t>Simple associations provided the mental building blocks for more complex ideas.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A39E7A8-E998-E442-BACF-A1B9F3789D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622886"/>
      </p:ext>
    </p:extLst>
  </p:cSld>
  <p:clrMapOvr>
    <a:masterClrMapping/>
  </p:clrMapOvr>
  <p:transition spd="slow" advTm="2856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dirty="0">
                <a:sym typeface="Verdana"/>
              </a:rPr>
              <a:t>Latent Learning (2 of 2)</a:t>
            </a:r>
            <a:br>
              <a:rPr lang="en-US" sz="3600" dirty="0">
                <a:sym typeface="Verdana"/>
              </a:rPr>
            </a:br>
            <a:r>
              <a:rPr lang="en-US" sz="1600" dirty="0">
                <a:sym typeface="Verdana"/>
              </a:rPr>
              <a:t>LO 6.3a Outline the evidence that supports latent learning and observational learning.</a:t>
            </a:r>
          </a:p>
        </p:txBody>
      </p:sp>
      <p:sp>
        <p:nvSpPr>
          <p:cNvPr id="389" name="Shape 389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>
                <a:sym typeface="Verdana"/>
              </a:rPr>
              <a:t>The rats had developed cognitive maps that were only used once there was a </a:t>
            </a:r>
            <a:r>
              <a:rPr lang="en-US" dirty="0" err="1">
                <a:sym typeface="Verdana"/>
              </a:rPr>
              <a:t>reinforcer</a:t>
            </a:r>
            <a:r>
              <a:rPr lang="en-US" dirty="0">
                <a:sym typeface="Verdana"/>
              </a:rPr>
              <a:t>.</a:t>
            </a:r>
          </a:p>
          <a:p>
            <a:pPr lvl="0"/>
            <a:r>
              <a:rPr lang="en-US" dirty="0">
                <a:sym typeface="Verdana"/>
              </a:rPr>
              <a:t>This research challenged radical behaviorism and implied that thinking plays a role in some forms of learning.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E391687-C0DF-5C48-94F9-3758AC88BB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532514"/>
      </p:ext>
    </p:extLst>
  </p:cSld>
  <p:clrMapOvr>
    <a:masterClrMapping/>
  </p:clrMapOvr>
  <p:transition spd="slow" advTm="5465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dirty="0">
                <a:sym typeface="Verdana"/>
              </a:rPr>
              <a:t>Observational Learning (1 of 2)</a:t>
            </a:r>
            <a:br>
              <a:rPr lang="en-US" sz="3600" dirty="0">
                <a:sym typeface="Verdana"/>
              </a:rPr>
            </a:br>
            <a:r>
              <a:rPr lang="en-US" sz="1600" dirty="0">
                <a:sym typeface="Verdana"/>
              </a:rPr>
              <a:t>LO 6.3a Outline the evidence that supports latent learning and observational learning.</a:t>
            </a:r>
          </a:p>
        </p:txBody>
      </p:sp>
      <p:sp>
        <p:nvSpPr>
          <p:cNvPr id="395" name="Shape 395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>
                <a:sym typeface="Verdana"/>
              </a:rPr>
              <a:t>Means learning by watching others</a:t>
            </a:r>
          </a:p>
          <a:p>
            <a:pPr lvl="0"/>
            <a:r>
              <a:rPr lang="en-US" dirty="0">
                <a:sym typeface="Verdana"/>
              </a:rPr>
              <a:t>Don’t have to engage in trial and error to learn how to do something new</a:t>
            </a:r>
          </a:p>
          <a:p>
            <a:pPr lvl="0"/>
            <a:r>
              <a:rPr lang="en-US" dirty="0">
                <a:sym typeface="Verdana"/>
              </a:rPr>
              <a:t>Bandura’s research on observing aggression:  The Bobo Doll experiments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102BC0A-BB2E-B74A-AA4C-F4EB8DD933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40045"/>
      </p:ext>
    </p:extLst>
  </p:cSld>
  <p:clrMapOvr>
    <a:masterClrMapping/>
  </p:clrMapOvr>
  <p:transition spd="slow" advTm="13535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dirty="0">
                <a:sym typeface="Verdana"/>
              </a:rPr>
              <a:t>Observational Learning (2 of 2)</a:t>
            </a:r>
            <a:br>
              <a:rPr lang="en-US" sz="3600" dirty="0">
                <a:sym typeface="Verdana"/>
              </a:rPr>
            </a:br>
            <a:r>
              <a:rPr lang="en-US" sz="1600" dirty="0">
                <a:sym typeface="Verdana"/>
              </a:rPr>
              <a:t>LO 6.3a Outline the evidence that supports latent learning and observational learning.</a:t>
            </a:r>
          </a:p>
        </p:txBody>
      </p:sp>
      <p:sp>
        <p:nvSpPr>
          <p:cNvPr id="401" name="Shape 401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>
                <a:sym typeface="Verdana"/>
              </a:rPr>
              <a:t>Media violence and real-world aggression</a:t>
            </a:r>
          </a:p>
          <a:p>
            <a:pPr lvl="1"/>
            <a:r>
              <a:rPr lang="en-US" dirty="0">
                <a:sym typeface="Verdana"/>
              </a:rPr>
              <a:t>Many types of research have examined the impact of violent media on behavior.</a:t>
            </a:r>
          </a:p>
          <a:p>
            <a:pPr lvl="1"/>
            <a:r>
              <a:rPr lang="en-US" dirty="0">
                <a:sym typeface="Verdana"/>
              </a:rPr>
              <a:t>Results suggest that media violence impacts real-world aggression in some cases.</a:t>
            </a:r>
          </a:p>
          <a:p>
            <a:pPr lvl="1"/>
            <a:r>
              <a:rPr lang="en-US" dirty="0">
                <a:sym typeface="Verdana"/>
              </a:rPr>
              <a:t>But, media violence is only one small contributor to real-world aggression.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5E6BFBF-E8C6-4949-BF74-A3D4625E0D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364825"/>
      </p:ext>
    </p:extLst>
  </p:cSld>
  <p:clrMapOvr>
    <a:masterClrMapping/>
  </p:clrMapOvr>
  <p:transition spd="slow" advTm="10015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 txBox="1">
            <a:spLocks noGrp="1"/>
          </p:cNvSpPr>
          <p:nvPr>
            <p:ph type="title"/>
          </p:nvPr>
        </p:nvSpPr>
        <p:spPr>
          <a:xfrm>
            <a:off x="457200" y="215371"/>
            <a:ext cx="8229600" cy="1689629"/>
          </a:xfrm>
        </p:spPr>
        <p:txBody>
          <a:bodyPr/>
          <a:lstStyle/>
          <a:p>
            <a:pPr lvl="0"/>
            <a:r>
              <a:rPr lang="en-US" sz="3600" dirty="0">
                <a:sym typeface="Verdana"/>
              </a:rPr>
              <a:t>Mirror Neurons and Observational Learning</a:t>
            </a:r>
            <a:br>
              <a:rPr lang="en-US" dirty="0">
                <a:sym typeface="Verdana"/>
              </a:rPr>
            </a:br>
            <a:r>
              <a:rPr lang="en-US" sz="1600" dirty="0">
                <a:sym typeface="Verdana"/>
              </a:rPr>
              <a:t>LO 6.3a Outline the evidence that supports latent learning and observational learning.</a:t>
            </a:r>
          </a:p>
        </p:txBody>
      </p:sp>
      <p:sp>
        <p:nvSpPr>
          <p:cNvPr id="407" name="Shape 407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>
              <a:sym typeface="Verdana"/>
            </a:endParaRPr>
          </a:p>
          <a:p>
            <a:pPr lvl="0"/>
            <a:r>
              <a:rPr lang="en-US" dirty="0">
                <a:sym typeface="Verdana"/>
              </a:rPr>
              <a:t>Prefrontal neurons that become active when an animal observes or performs an action</a:t>
            </a:r>
          </a:p>
          <a:p>
            <a:pPr lvl="0"/>
            <a:r>
              <a:rPr lang="en-US" dirty="0">
                <a:sym typeface="Verdana"/>
              </a:rPr>
              <a:t>May play a role in observational learning and having empathy for others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7D97762-3E78-1D4E-AAF5-F914B0B609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12674"/>
      </p:ext>
    </p:extLst>
  </p:cSld>
  <p:clrMapOvr>
    <a:masterClrMapping/>
  </p:clrMapOvr>
  <p:transition spd="slow" advTm="7954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0" dirty="0"/>
              <a:t>6.4: Biological Influences on Learning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101600" lvl="0">
              <a:tabLst>
                <a:tab pos="1025525" algn="l"/>
                <a:tab pos="1206500" algn="l"/>
              </a:tabLst>
            </a:pPr>
            <a:r>
              <a:rPr lang="en-US" b="1" dirty="0">
                <a:solidFill>
                  <a:srgbClr val="7030A0"/>
                </a:solidFill>
                <a:sym typeface="Verdana"/>
              </a:rPr>
              <a:t>6.4a</a:t>
            </a:r>
            <a:r>
              <a:rPr lang="en-US" dirty="0">
                <a:sym typeface="Verdana"/>
              </a:rPr>
              <a:t>	Explain how biological predispositions can facilitate learning of 	some associations.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0F67642-C046-0A47-A37B-29067E5A19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00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72"/>
    </mc:Choice>
    <mc:Fallback>
      <p:transition spd="slow" advTm="32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dirty="0">
                <a:sym typeface="Verdana"/>
              </a:rPr>
              <a:t>Conditioned Taste Aversions</a:t>
            </a:r>
            <a:br>
              <a:rPr lang="en-US" sz="3200" dirty="0">
                <a:sym typeface="Verdana"/>
              </a:rPr>
            </a:br>
            <a:r>
              <a:rPr lang="en-US" sz="1600" dirty="0">
                <a:sym typeface="Verdana"/>
              </a:rPr>
              <a:t>LO 6.4a Explain how biological predispositions can facilitate learning of some associations.</a:t>
            </a:r>
          </a:p>
        </p:txBody>
      </p:sp>
      <p:sp>
        <p:nvSpPr>
          <p:cNvPr id="420" name="Shape 420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>
              <a:sym typeface="Verdana"/>
            </a:endParaRPr>
          </a:p>
          <a:p>
            <a:pPr lvl="0"/>
            <a:r>
              <a:rPr lang="en-US" dirty="0">
                <a:sym typeface="Verdana"/>
              </a:rPr>
              <a:t>Conditioned taste aversions</a:t>
            </a:r>
          </a:p>
          <a:p>
            <a:pPr lvl="1"/>
            <a:r>
              <a:rPr lang="en-US" dirty="0">
                <a:sym typeface="Verdana"/>
              </a:rPr>
              <a:t>Develop after only one trial</a:t>
            </a:r>
          </a:p>
          <a:p>
            <a:pPr lvl="1"/>
            <a:r>
              <a:rPr lang="en-US" dirty="0">
                <a:sym typeface="Verdana"/>
              </a:rPr>
              <a:t>Can have very long delays (6–8 hours)</a:t>
            </a:r>
          </a:p>
          <a:p>
            <a:pPr lvl="1"/>
            <a:r>
              <a:rPr lang="en-US" dirty="0">
                <a:sym typeface="Verdana"/>
              </a:rPr>
              <a:t>Show little generalization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231943A-ED99-6941-A5C8-64765493A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9075"/>
      </p:ext>
    </p:extLst>
  </p:cSld>
  <p:clrMapOvr>
    <a:masterClrMapping/>
  </p:clrMapOvr>
  <p:transition spd="slow" advTm="15310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dirty="0">
                <a:sym typeface="Verdana"/>
              </a:rPr>
              <a:t>Preparedness and Phobias</a:t>
            </a:r>
            <a:br>
              <a:rPr lang="en-US" dirty="0">
                <a:sym typeface="Verdana"/>
              </a:rPr>
            </a:br>
            <a:r>
              <a:rPr lang="en-US" sz="1600" dirty="0">
                <a:sym typeface="Verdana"/>
              </a:rPr>
              <a:t>LO 6.4a Explain how biological predispositions can facilitate learning of some associations.</a:t>
            </a:r>
          </a:p>
        </p:txBody>
      </p:sp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>
                <a:sym typeface="Verdana"/>
              </a:rPr>
              <a:t>Preparedness for certain phobias</a:t>
            </a:r>
          </a:p>
          <a:p>
            <a:pPr lvl="0"/>
            <a:r>
              <a:rPr lang="en-US" dirty="0">
                <a:sym typeface="Verdana"/>
              </a:rPr>
              <a:t>We are evolutionarily predisposed to be more afraid of certain things than of others.</a:t>
            </a:r>
          </a:p>
          <a:p>
            <a:pPr lvl="1"/>
            <a:r>
              <a:rPr lang="en-US" dirty="0">
                <a:sym typeface="Verdana"/>
              </a:rPr>
              <a:t>Snakes and spiders vs. cars and guns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2404F58-BD6D-4F45-A436-743EBCA9BB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74138"/>
      </p:ext>
    </p:extLst>
  </p:cSld>
  <p:clrMapOvr>
    <a:masterClrMapping/>
  </p:clrMapOvr>
  <p:transition spd="slow" advTm="11079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dirty="0">
                <a:sym typeface="Verdana"/>
              </a:rPr>
              <a:t>Instinctive Drift</a:t>
            </a:r>
            <a:br>
              <a:rPr lang="en-US" sz="3600" dirty="0">
                <a:sym typeface="Verdana"/>
              </a:rPr>
            </a:br>
            <a:r>
              <a:rPr lang="en-US" sz="1600" dirty="0">
                <a:sym typeface="Verdana"/>
              </a:rPr>
              <a:t>LO 6.4a Explain how biological predispositions can facilitate learning of some associations</a:t>
            </a:r>
          </a:p>
        </p:txBody>
      </p:sp>
      <p:sp>
        <p:nvSpPr>
          <p:cNvPr id="432" name="Shape 43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>
                <a:sym typeface="Verdana"/>
              </a:rPr>
              <a:t>The tendency for animals to return to innate behaviors following repeated reinforcement is called instinctive drift.</a:t>
            </a:r>
          </a:p>
          <a:p>
            <a:pPr lvl="0"/>
            <a:r>
              <a:rPr lang="en-US" dirty="0">
                <a:sym typeface="Verdana"/>
              </a:rPr>
              <a:t>Biological influences place limits on what kinds of behaviors we can train through reinforcement.</a:t>
            </a:r>
          </a:p>
          <a:p>
            <a:pPr lvl="0"/>
            <a:r>
              <a:rPr lang="en-US" dirty="0">
                <a:sym typeface="Verdana"/>
              </a:rPr>
              <a:t>Keller and Marion Breland and the IQ Zoo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1F0FE28-57EF-B44A-B787-5B808AF183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121772"/>
      </p:ext>
    </p:extLst>
  </p:cSld>
  <p:clrMapOvr>
    <a:masterClrMapping/>
  </p:clrMapOvr>
  <p:transition spd="slow" advTm="20178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xfrm>
            <a:off x="457200" y="215371"/>
            <a:ext cx="8229600" cy="1461029"/>
          </a:xfrm>
        </p:spPr>
        <p:txBody>
          <a:bodyPr/>
          <a:lstStyle/>
          <a:p>
            <a:pPr lvl="0"/>
            <a:r>
              <a:rPr lang="en-US" sz="3600" dirty="0">
                <a:sym typeface="Verdana"/>
              </a:rPr>
              <a:t>Pavlov’s Discovery of Classical Conditioning (1 of 4)</a:t>
            </a:r>
            <a:br>
              <a:rPr lang="en-US" sz="3600" dirty="0">
                <a:sym typeface="Verdana"/>
              </a:rPr>
            </a:br>
            <a:r>
              <a:rPr lang="en-US" sz="1600" dirty="0">
                <a:sym typeface="Verdana"/>
              </a:rPr>
              <a:t>LO 6.1a Describe Pavlov’s model of classical conditioning and discriminate conditioned stimuli and responses from unconditioned stimuli and responses.</a:t>
            </a:r>
          </a:p>
        </p:txBody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>
              <a:sym typeface="Verdana"/>
            </a:endParaRPr>
          </a:p>
          <a:p>
            <a:pPr lvl="0"/>
            <a:r>
              <a:rPr lang="en-US" dirty="0">
                <a:sym typeface="Verdana"/>
              </a:rPr>
              <a:t>Russian physiologist and 1904 Nobel Prize winner</a:t>
            </a:r>
          </a:p>
          <a:p>
            <a:pPr lvl="0"/>
            <a:r>
              <a:rPr lang="en-US" dirty="0">
                <a:sym typeface="Verdana"/>
              </a:rPr>
              <a:t>Most famous for work on digestion of the dog</a:t>
            </a:r>
          </a:p>
          <a:p>
            <a:pPr lvl="0"/>
            <a:r>
              <a:rPr lang="en-US" dirty="0">
                <a:sym typeface="Verdana"/>
              </a:rPr>
              <a:t>This included the first work on classical conditioning.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B926C98-19C2-8649-86A9-938BCA1891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77295"/>
      </p:ext>
    </p:extLst>
  </p:cSld>
  <p:clrMapOvr>
    <a:masterClrMapping/>
  </p:clrMapOvr>
  <p:transition spd="slow" advTm="5122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457200" y="215371"/>
            <a:ext cx="8229600" cy="1461029"/>
          </a:xfrm>
        </p:spPr>
        <p:txBody>
          <a:bodyPr/>
          <a:lstStyle/>
          <a:p>
            <a:pPr lvl="0"/>
            <a:r>
              <a:rPr lang="en-US" sz="3600" dirty="0">
                <a:sym typeface="Verdana"/>
              </a:rPr>
              <a:t>Pavlov’s Discovery of Classical Conditioning (2 of 4)</a:t>
            </a:r>
            <a:br>
              <a:rPr lang="en-US" sz="3600" dirty="0">
                <a:sym typeface="Verdana"/>
              </a:rPr>
            </a:br>
            <a:r>
              <a:rPr lang="en-US" sz="1600" dirty="0">
                <a:sym typeface="Verdana"/>
              </a:rPr>
              <a:t>LO 6.1a Describe Pavlov’s model of classical conditioning and discriminate conditioned stimuli and responses from unconditioned stimuli and responses.</a:t>
            </a:r>
          </a:p>
        </p:txBody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>
              <a:sym typeface="Verdana"/>
            </a:endParaRPr>
          </a:p>
          <a:p>
            <a:pPr lvl="0"/>
            <a:r>
              <a:rPr lang="en-US" sz="3200" dirty="0">
                <a:sym typeface="Verdana"/>
              </a:rPr>
              <a:t>Involves five primary components:</a:t>
            </a:r>
          </a:p>
          <a:p>
            <a:pPr lvl="1"/>
            <a:r>
              <a:rPr lang="en-US" sz="3200" dirty="0">
                <a:sym typeface="Verdana"/>
              </a:rPr>
              <a:t>Neutral stimulus (NS)</a:t>
            </a:r>
          </a:p>
          <a:p>
            <a:pPr lvl="1"/>
            <a:r>
              <a:rPr lang="en-US" sz="3200" dirty="0">
                <a:sym typeface="Verdana"/>
              </a:rPr>
              <a:t>Unconditioned stimulus (UCS)</a:t>
            </a:r>
          </a:p>
          <a:p>
            <a:pPr lvl="1"/>
            <a:r>
              <a:rPr lang="en-US" sz="3200" dirty="0">
                <a:sym typeface="Verdana"/>
              </a:rPr>
              <a:t>Unconditioned response (UCR)</a:t>
            </a:r>
          </a:p>
          <a:p>
            <a:pPr lvl="1"/>
            <a:r>
              <a:rPr lang="en-US" sz="3200" dirty="0">
                <a:sym typeface="Verdana"/>
              </a:rPr>
              <a:t>Conditioned stimulus (CS)</a:t>
            </a:r>
          </a:p>
          <a:p>
            <a:pPr lvl="1"/>
            <a:r>
              <a:rPr lang="en-US" sz="3200" dirty="0">
                <a:sym typeface="Verdana"/>
              </a:rPr>
              <a:t>Conditioned response (CR)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0FF000B-529F-D348-B7E9-BF761C05DC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59109"/>
      </p:ext>
    </p:extLst>
  </p:cSld>
  <p:clrMapOvr>
    <a:masterClrMapping/>
  </p:clrMapOvr>
  <p:transition spd="slow" advTm="2148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title"/>
          </p:nvPr>
        </p:nvSpPr>
        <p:spPr>
          <a:xfrm>
            <a:off x="457200" y="215371"/>
            <a:ext cx="8229600" cy="1461029"/>
          </a:xfrm>
        </p:spPr>
        <p:txBody>
          <a:bodyPr/>
          <a:lstStyle/>
          <a:p>
            <a:pPr lvl="0"/>
            <a:r>
              <a:rPr lang="en-US" sz="3600" dirty="0">
                <a:sym typeface="Verdana"/>
              </a:rPr>
              <a:t>Pavlov’s Discovery of Classical Conditioning (3 of 4) </a:t>
            </a:r>
            <a:br>
              <a:rPr lang="en-US" sz="3600" dirty="0">
                <a:sym typeface="Verdana"/>
              </a:rPr>
            </a:br>
            <a:r>
              <a:rPr lang="en-US" sz="1600" dirty="0">
                <a:sym typeface="Verdana"/>
              </a:rPr>
              <a:t>LO 6.1a Describe Pavlov’s model of classical conditioning and discriminate conditioned stimuli and responses from unconditioned stimuli and responses.</a:t>
            </a:r>
          </a:p>
        </p:txBody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>
              <a:sym typeface="Verdana"/>
            </a:endParaRPr>
          </a:p>
          <a:p>
            <a:pPr lvl="0"/>
            <a:r>
              <a:rPr lang="en-US" dirty="0">
                <a:sym typeface="Verdana"/>
              </a:rPr>
              <a:t>Start with a neutral stimulus (NS), which does not elicit a particular response.</a:t>
            </a:r>
          </a:p>
          <a:p>
            <a:pPr lvl="1"/>
            <a:r>
              <a:rPr lang="en-US" dirty="0">
                <a:sym typeface="Verdana"/>
              </a:rPr>
              <a:t>Example:  the sound of a Metronome</a:t>
            </a:r>
          </a:p>
          <a:p>
            <a:pPr lvl="0"/>
            <a:r>
              <a:rPr lang="en-US" dirty="0">
                <a:sym typeface="Verdana"/>
              </a:rPr>
              <a:t>Pair the NS close in time and repeatedly with the unconditioned stimulus (UCS—meat powder); the meat powder naturally elicits an unconditioned response </a:t>
            </a:r>
            <a:br>
              <a:rPr lang="en-US" dirty="0">
                <a:sym typeface="Verdana"/>
              </a:rPr>
            </a:br>
            <a:r>
              <a:rPr lang="en-US" dirty="0">
                <a:sym typeface="Verdana"/>
              </a:rPr>
              <a:t>(UCR—salivation).</a:t>
            </a:r>
          </a:p>
          <a:p>
            <a:pPr marL="101600" lvl="0" indent="0">
              <a:buNone/>
            </a:pPr>
            <a:endParaRPr lang="en-US" dirty="0">
              <a:sym typeface="Verdana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12ECDC4-3DDC-BE44-BEAA-51965F1E56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13650"/>
      </p:ext>
    </p:extLst>
  </p:cSld>
  <p:clrMapOvr>
    <a:masterClrMapping/>
  </p:clrMapOvr>
  <p:transition spd="slow" advTm="19384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dirty="0">
                <a:sym typeface="Verdana"/>
              </a:rPr>
              <a:t>Figure 6.2   Pavlov’s Classical Conditioning Model</a:t>
            </a:r>
          </a:p>
        </p:txBody>
      </p:sp>
      <p:pic>
        <p:nvPicPr>
          <p:cNvPr id="2" name="Picture 1" descr="&quot;A picture shows a dog hooked up around the neck, arms, and back legs, holding it back behind a curtain that has food, and a wall behind that with a device tracking data.&#10;Classical conditioning—Before:&#10;Neutral stimulus (metronome)—&gt; No salivation (a picture of a dog is shown)&#10;UCS (meat powder) — a picture of a bowl of kibble—&gt; UCR (salivation)— A picture of a dog salivating. &#10;During:&#10;Neutral stimulus (metronome) and UCS (meat powder) (picture of metronome and bowl of kibble)—&gt; UCR (salivation) — A picture of a dog salivating. &#10;After:&#10;Previously neutral stimulus (metronome) has become CS (a picture of a metronome)—&gt; CR (salivation)— a picture of a dog salivating. &quot;&#10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896" y="1312650"/>
            <a:ext cx="6236208" cy="479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92249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title"/>
          </p:nvPr>
        </p:nvSpPr>
        <p:spPr>
          <a:xfrm>
            <a:off x="457200" y="215371"/>
            <a:ext cx="8229600" cy="1461029"/>
          </a:xfrm>
        </p:spPr>
        <p:txBody>
          <a:bodyPr/>
          <a:lstStyle/>
          <a:p>
            <a:pPr lvl="0"/>
            <a:r>
              <a:rPr lang="en-US" sz="3600" dirty="0">
                <a:sym typeface="Verdana"/>
              </a:rPr>
              <a:t>Pavlov’s Discovery of Classical Conditioning (4 of 4) </a:t>
            </a:r>
            <a:br>
              <a:rPr lang="en-US" sz="3600" dirty="0">
                <a:sym typeface="Verdana"/>
              </a:rPr>
            </a:br>
            <a:r>
              <a:rPr lang="en-US" sz="1600" dirty="0">
                <a:sym typeface="Verdana"/>
              </a:rPr>
              <a:t>LO 6.1a Describe Pavlov’s model of classical conditioning and discriminate conditioned stimuli and responses from unconditioned stimuli and responses.</a:t>
            </a:r>
          </a:p>
        </p:txBody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>
              <a:sym typeface="Verdana"/>
            </a:endParaRPr>
          </a:p>
          <a:p>
            <a:pPr lvl="0"/>
            <a:r>
              <a:rPr lang="en-US" dirty="0">
                <a:sym typeface="Verdana"/>
              </a:rPr>
              <a:t>With repeated pairings, the NS becomes a conditioned stimulus (CS), eliciting a conditioned response (CR).</a:t>
            </a:r>
          </a:p>
          <a:p>
            <a:pPr lvl="1"/>
            <a:r>
              <a:rPr lang="en-US" dirty="0">
                <a:sym typeface="Verdana"/>
              </a:rPr>
              <a:t>Metronome and salivation</a:t>
            </a:r>
          </a:p>
          <a:p>
            <a:pPr lvl="1"/>
            <a:r>
              <a:rPr lang="en-US" dirty="0">
                <a:sym typeface="Verdana"/>
              </a:rPr>
              <a:t>The organism reacts the same way to the CS as it did to the UCS.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08F5F70-9B20-9247-A137-202F307408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58882"/>
      </p:ext>
    </p:extLst>
  </p:cSld>
  <p:clrMapOvr>
    <a:masterClrMapping/>
  </p:clrMapOvr>
  <p:transition spd="slow" advTm="3165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title"/>
          </p:nvPr>
        </p:nvSpPr>
        <p:spPr>
          <a:xfrm>
            <a:off x="457200" y="215371"/>
            <a:ext cx="8229600" cy="1537229"/>
          </a:xfrm>
        </p:spPr>
        <p:txBody>
          <a:bodyPr/>
          <a:lstStyle/>
          <a:p>
            <a:pPr lvl="0"/>
            <a:r>
              <a:rPr lang="en-US" sz="3600" dirty="0">
                <a:sym typeface="Verdana"/>
              </a:rPr>
              <a:t>Principles of Classical Conditioning (1 of 2)</a:t>
            </a:r>
            <a:br>
              <a:rPr lang="en-US" sz="3600" dirty="0">
                <a:sym typeface="Verdana"/>
              </a:rPr>
            </a:br>
            <a:r>
              <a:rPr lang="en-US" sz="1600" dirty="0">
                <a:sym typeface="Verdana"/>
              </a:rPr>
              <a:t>LO 6.1b Explain the major principles and terminology associated with classical conditioning.</a:t>
            </a:r>
          </a:p>
        </p:txBody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>
              <a:sym typeface="Verdana"/>
            </a:endParaRPr>
          </a:p>
          <a:p>
            <a:pPr lvl="0"/>
            <a:r>
              <a:rPr lang="en-US" dirty="0">
                <a:sym typeface="Verdana"/>
              </a:rPr>
              <a:t>Acquisition is the phase during which a CR is established.</a:t>
            </a:r>
          </a:p>
          <a:p>
            <a:pPr lvl="0"/>
            <a:r>
              <a:rPr lang="en-US" dirty="0">
                <a:sym typeface="Verdana"/>
              </a:rPr>
              <a:t>Extinction is the reduction and elimination of the CR after the CS is presented repeatedly without the UCS.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33F722D-4C4C-9B43-89F3-558AC6F53C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55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508 Lecture">
  <a:themeElements>
    <a:clrScheme name="Custom 7">
      <a:dk1>
        <a:srgbClr val="000000"/>
      </a:dk1>
      <a:lt1>
        <a:srgbClr val="FFFFFF"/>
      </a:lt1>
      <a:dk2>
        <a:srgbClr val="000000"/>
      </a:dk2>
      <a:lt2>
        <a:srgbClr val="007FA3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3C1581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1080</TotalTime>
  <Words>1831</Words>
  <Application>Microsoft Macintosh PowerPoint</Application>
  <PresentationFormat>On-screen Show (4:3)</PresentationFormat>
  <Paragraphs>203</Paragraphs>
  <Slides>37</Slides>
  <Notes>34</Notes>
  <HiddenSlides>0</HiddenSlides>
  <MMClips>35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Noto Sans Symbols</vt:lpstr>
      <vt:lpstr>Times New Roman</vt:lpstr>
      <vt:lpstr>Verdana</vt:lpstr>
      <vt:lpstr>508 Lecture</vt:lpstr>
      <vt:lpstr>Psychology: From Inquiry to Understanding</vt:lpstr>
      <vt:lpstr>Learning LO 6.1a Describe Pavlov’s model of classical conditioning and discriminate conditioned stimuli and responses from unconditioned stimuli and responses.</vt:lpstr>
      <vt:lpstr>Classical Conditioning LO 6.1a Describe Pavlov’s model of classical conditioning and discriminate conditioned stimuli and responses from unconditioned stimuli and responses.</vt:lpstr>
      <vt:lpstr>Pavlov’s Discovery of Classical Conditioning (1 of 4) LO 6.1a Describe Pavlov’s model of classical conditioning and discriminate conditioned stimuli and responses from unconditioned stimuli and responses.</vt:lpstr>
      <vt:lpstr>Pavlov’s Discovery of Classical Conditioning (2 of 4) LO 6.1a Describe Pavlov’s model of classical conditioning and discriminate conditioned stimuli and responses from unconditioned stimuli and responses.</vt:lpstr>
      <vt:lpstr>Pavlov’s Discovery of Classical Conditioning (3 of 4)  LO 6.1a Describe Pavlov’s model of classical conditioning and discriminate conditioned stimuli and responses from unconditioned stimuli and responses.</vt:lpstr>
      <vt:lpstr>Figure 6.2   Pavlov’s Classical Conditioning Model</vt:lpstr>
      <vt:lpstr>Pavlov’s Discovery of Classical Conditioning (4 of 4)  LO 6.1a Describe Pavlov’s model of classical conditioning and discriminate conditioned stimuli and responses from unconditioned stimuli and responses.</vt:lpstr>
      <vt:lpstr>Principles of Classical Conditioning (1 of 2) LO 6.1b Explain the major principles and terminology associated with classical conditioning.</vt:lpstr>
      <vt:lpstr>Figure 6.3   Acquisition and Extinction</vt:lpstr>
      <vt:lpstr>Principles of Classical Conditioning (2 of 2) LO 6.1b Explain the major principles and terminology associated with classical conditioning.</vt:lpstr>
      <vt:lpstr>Operant/Instrumental Conditioning LO 6.2a Distinguish operant conditioning from classical conditioning.</vt:lpstr>
      <vt:lpstr>Table 6.2  Distinguishing Operant Conditioning from Classical Conditioning LO 6.2a Distinguish operant conditioning from classical conditioning.</vt:lpstr>
      <vt:lpstr>The Law of Effect (1 of 2) LO 6.2b Describe Thorndike’s law of effect.</vt:lpstr>
      <vt:lpstr>The Law of Effect (2 of 2) LO 6.2b Describe Thorndike’s law of effect.</vt:lpstr>
      <vt:lpstr>Figure 6.5   Thorndike’s Puzzle Box</vt:lpstr>
      <vt:lpstr>B. F. Skinner and Reinforcement LO 6.2c Describe reinforcement and its effects on behavior and distinguish negative reinforcement from punishment.</vt:lpstr>
      <vt:lpstr>Figure 6.7   Rat in Skinner Box and Electronic Device for Recording the Rat’s Behavior</vt:lpstr>
      <vt:lpstr>Terminology of Operant Conditioning (1 of 5) LO 6.2c Describe reinforcement and its effects on behavior and distinguish negative reinforcement from punishment.</vt:lpstr>
      <vt:lpstr>Terminology of Operant Conditioning (2 of 5) LO 6.2c Describe reinforcement and its effects on behavior and distinguish negative reinforcement from punishment.</vt:lpstr>
      <vt:lpstr>Table 6.3  Terminology of Operant Conditioning (3 of 5) LO 6.2c Describe reinforcement and its effects on behavior and distinguish negative reinforcement from punishment.</vt:lpstr>
      <vt:lpstr>Terminology of Operant Conditioning (4 of 5)  LO 6.2c Describe reinforcement and its effects on behavior and distinguish negative reinforcement from punishment.</vt:lpstr>
      <vt:lpstr>Schedules of Reinforcement (1 of 3) LO 6.2d Identify the four schedules of reinforcement and the response pattern associated with each.</vt:lpstr>
      <vt:lpstr>Schedules of Reinforcement (2 of 3) LO 6.2d Identify the four schedules of reinforcement and the response pattern associated with each.</vt:lpstr>
      <vt:lpstr>Schedules of Reinforcement (3 of 3) LO 6.2d Identify the four schedules of reinforcement and the response pattern associated with each.</vt:lpstr>
      <vt:lpstr>Applications of Operant Conditioning to Daily Life (2 of 2) LO 6.2e Describe some applications of operant conditioning.</vt:lpstr>
      <vt:lpstr>6.3: Cognitive Models of Learning</vt:lpstr>
      <vt:lpstr>Cognitive Models of Learning LO 6.3a Outline the evidence that supports latent learning and observational learning.</vt:lpstr>
      <vt:lpstr>Latent Learning (1 of 2) LO 6.3a Outline the evidence that supports latent learning and observational learning.</vt:lpstr>
      <vt:lpstr>Latent Learning (2 of 2) LO 6.3a Outline the evidence that supports latent learning and observational learning.</vt:lpstr>
      <vt:lpstr>Observational Learning (1 of 2) LO 6.3a Outline the evidence that supports latent learning and observational learning.</vt:lpstr>
      <vt:lpstr>Observational Learning (2 of 2) LO 6.3a Outline the evidence that supports latent learning and observational learning.</vt:lpstr>
      <vt:lpstr>Mirror Neurons and Observational Learning LO 6.3a Outline the evidence that supports latent learning and observational learning.</vt:lpstr>
      <vt:lpstr>6.4: Biological Influences on Learning</vt:lpstr>
      <vt:lpstr>Conditioned Taste Aversions LO 6.4a Explain how biological predispositions can facilitate learning of some associations.</vt:lpstr>
      <vt:lpstr>Preparedness and Phobias LO 6.4a Explain how biological predispositions can facilitate learning of some associations.</vt:lpstr>
      <vt:lpstr>Instinctive Drift LO 6.4a Explain how biological predispositions can facilitate learning of some associations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Lilienfeld 4e Chapter 6 PPT</dc:title>
  <dc:creator>Jason Warnick, Ph.D.</dc:creator>
  <cp:lastModifiedBy>Barbara Stern</cp:lastModifiedBy>
  <cp:revision>89</cp:revision>
  <dcterms:modified xsi:type="dcterms:W3CDTF">2020-03-29T16:50:46Z</dcterms:modified>
</cp:coreProperties>
</file>